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2" r:id="rId6"/>
    <p:sldId id="271" r:id="rId7"/>
    <p:sldId id="260" r:id="rId8"/>
    <p:sldId id="261" r:id="rId9"/>
    <p:sldId id="273" r:id="rId10"/>
    <p:sldId id="263" r:id="rId11"/>
    <p:sldId id="264" r:id="rId12"/>
    <p:sldId id="265" r:id="rId13"/>
    <p:sldId id="270" r:id="rId14"/>
    <p:sldId id="267" r:id="rId15"/>
    <p:sldId id="284" r:id="rId16"/>
    <p:sldId id="285" r:id="rId17"/>
    <p:sldId id="282" r:id="rId18"/>
    <p:sldId id="283" r:id="rId19"/>
    <p:sldId id="275"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85"/>
    <p:restoredTop sz="96341"/>
  </p:normalViewPr>
  <p:slideViewPr>
    <p:cSldViewPr snapToGrid="0" snapToObjects="1">
      <p:cViewPr>
        <p:scale>
          <a:sx n="115" d="100"/>
          <a:sy n="115" d="100"/>
        </p:scale>
        <p:origin x="69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7D0AA-A90B-AB42-B107-87684F010254}" type="datetimeFigureOut">
              <a:rPr lang="en-US" smtClean="0"/>
              <a:t>11/11/18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945A7-1B41-4B4D-8BE5-0372B9550852}" type="slidenum">
              <a:rPr lang="en-US" smtClean="0"/>
              <a:t>‹#›</a:t>
            </a:fld>
            <a:endParaRPr lang="en-US"/>
          </a:p>
        </p:txBody>
      </p:sp>
    </p:spTree>
    <p:extLst>
      <p:ext uri="{BB962C8B-B14F-4D97-AF65-F5344CB8AC3E}">
        <p14:creationId xmlns:p14="http://schemas.microsoft.com/office/powerpoint/2010/main" val="49431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145246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17</a:t>
            </a:fld>
            <a:endParaRPr lang="en-US"/>
          </a:p>
        </p:txBody>
      </p:sp>
    </p:spTree>
    <p:extLst>
      <p:ext uri="{BB962C8B-B14F-4D97-AF65-F5344CB8AC3E}">
        <p14:creationId xmlns:p14="http://schemas.microsoft.com/office/powerpoint/2010/main" val="3242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3</a:t>
            </a:fld>
            <a:endParaRPr lang="en-US"/>
          </a:p>
        </p:txBody>
      </p:sp>
    </p:spTree>
    <p:extLst>
      <p:ext uri="{BB962C8B-B14F-4D97-AF65-F5344CB8AC3E}">
        <p14:creationId xmlns:p14="http://schemas.microsoft.com/office/powerpoint/2010/main" val="15200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4</a:t>
            </a:fld>
            <a:endParaRPr lang="en-US"/>
          </a:p>
        </p:txBody>
      </p:sp>
    </p:spTree>
    <p:extLst>
      <p:ext uri="{BB962C8B-B14F-4D97-AF65-F5344CB8AC3E}">
        <p14:creationId xmlns:p14="http://schemas.microsoft.com/office/powerpoint/2010/main" val="184311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200" dirty="0" smtClean="0">
              <a:solidFill>
                <a:schemeClr val="accent4">
                  <a:lumMod val="20000"/>
                  <a:lumOff val="80000"/>
                </a:schemeClr>
              </a:solidFill>
              <a:latin typeface="Angsana New" charset="0"/>
              <a:ea typeface="Angsana New" charset="0"/>
              <a:cs typeface="Angsana New" charset="0"/>
            </a:endParaRPr>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5</a:t>
            </a:fld>
            <a:endParaRPr lang="en-US"/>
          </a:p>
        </p:txBody>
      </p:sp>
    </p:spTree>
    <p:extLst>
      <p:ext uri="{BB962C8B-B14F-4D97-AF65-F5344CB8AC3E}">
        <p14:creationId xmlns:p14="http://schemas.microsoft.com/office/powerpoint/2010/main" val="172089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Estrategias</a:t>
            </a:r>
            <a:r>
              <a:rPr lang="en-US" dirty="0" smtClean="0"/>
              <a:t> -&gt; </a:t>
            </a:r>
            <a:r>
              <a:rPr lang="en-US" dirty="0" err="1" smtClean="0"/>
              <a:t>comportamentos</a:t>
            </a:r>
            <a:r>
              <a:rPr lang="en-US" dirty="0" smtClean="0"/>
              <a:t> </a:t>
            </a:r>
            <a:r>
              <a:rPr lang="pt-PT" dirty="0" err="1" smtClean="0"/>
              <a:t>modulos</a:t>
            </a:r>
            <a:r>
              <a:rPr lang="pt-PT" dirty="0" smtClean="0"/>
              <a:t> que tem la (</a:t>
            </a:r>
            <a:r>
              <a:rPr lang="pt-PT" dirty="0" err="1" smtClean="0"/>
              <a:t>contract</a:t>
            </a:r>
            <a:r>
              <a:rPr lang="pt-PT" dirty="0" smtClean="0"/>
              <a:t> e </a:t>
            </a:r>
            <a:r>
              <a:rPr lang="pt-PT" dirty="0" err="1" smtClean="0"/>
              <a:t>iniator</a:t>
            </a:r>
            <a:r>
              <a:rPr lang="pt-PT"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7</a:t>
            </a:fld>
            <a:endParaRPr lang="en-US"/>
          </a:p>
        </p:txBody>
      </p:sp>
    </p:spTree>
    <p:extLst>
      <p:ext uri="{BB962C8B-B14F-4D97-AF65-F5344CB8AC3E}">
        <p14:creationId xmlns:p14="http://schemas.microsoft.com/office/powerpoint/2010/main" val="21662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0000"/>
              </a:lnSpc>
              <a:spcBef>
                <a:spcPts val="0"/>
              </a:spcBef>
              <a:buFont typeface="Arial"/>
              <a:buNone/>
            </a:pP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8</a:t>
            </a:fld>
            <a:endParaRPr lang="en-US"/>
          </a:p>
        </p:txBody>
      </p:sp>
    </p:spTree>
    <p:extLst>
      <p:ext uri="{BB962C8B-B14F-4D97-AF65-F5344CB8AC3E}">
        <p14:creationId xmlns:p14="http://schemas.microsoft.com/office/powerpoint/2010/main" val="29021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10</a:t>
            </a:fld>
            <a:endParaRPr lang="en-US"/>
          </a:p>
        </p:txBody>
      </p:sp>
    </p:spTree>
    <p:extLst>
      <p:ext uri="{BB962C8B-B14F-4D97-AF65-F5344CB8AC3E}">
        <p14:creationId xmlns:p14="http://schemas.microsoft.com/office/powerpoint/2010/main" val="36177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13</a:t>
            </a:fld>
            <a:endParaRPr lang="en-US"/>
          </a:p>
        </p:txBody>
      </p:sp>
    </p:spTree>
    <p:extLst>
      <p:ext uri="{BB962C8B-B14F-4D97-AF65-F5344CB8AC3E}">
        <p14:creationId xmlns:p14="http://schemas.microsoft.com/office/powerpoint/2010/main" val="100943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Escalavel</a:t>
            </a:r>
            <a:r>
              <a:rPr lang="en-US" dirty="0" smtClean="0"/>
              <a:t> </a:t>
            </a: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14</a:t>
            </a:fld>
            <a:endParaRPr lang="en-US"/>
          </a:p>
        </p:txBody>
      </p:sp>
    </p:spTree>
    <p:extLst>
      <p:ext uri="{BB962C8B-B14F-4D97-AF65-F5344CB8AC3E}">
        <p14:creationId xmlns:p14="http://schemas.microsoft.com/office/powerpoint/2010/main" val="133484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0454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7068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98120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56386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22119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11669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C05A79-B6D5-7646-9F35-1AF6CD996264}" type="datetimeFigureOut">
              <a:rPr lang="en-US" smtClean="0"/>
              <a:t>11/11/18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4624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C05A79-B6D5-7646-9F35-1AF6CD996264}" type="datetimeFigureOut">
              <a:rPr lang="en-US" smtClean="0"/>
              <a:t>11/11/18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61314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05A79-B6D5-7646-9F35-1AF6CD996264}" type="datetimeFigureOut">
              <a:rPr lang="en-US" smtClean="0"/>
              <a:t>11/11/18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57325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95192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0041735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05A79-B6D5-7646-9F35-1AF6CD996264}" type="datetimeFigureOut">
              <a:rPr lang="en-US" smtClean="0"/>
              <a:t>11/11/18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DA362-C53C-3E42-B684-A48D487BFC12}" type="slidenum">
              <a:rPr lang="en-US" smtClean="0"/>
              <a:t>‹#›</a:t>
            </a:fld>
            <a:endParaRPr lang="en-US"/>
          </a:p>
        </p:txBody>
      </p:sp>
    </p:spTree>
    <p:extLst>
      <p:ext uri="{BB962C8B-B14F-4D97-AF65-F5344CB8AC3E}">
        <p14:creationId xmlns:p14="http://schemas.microsoft.com/office/powerpoint/2010/main" val="169621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25237" y="221818"/>
            <a:ext cx="9144000" cy="2387600"/>
          </a:xfrm>
        </p:spPr>
        <p:txBody>
          <a:bodyPr>
            <a:normAutofit/>
          </a:bodyPr>
          <a:lstStyle/>
          <a:p>
            <a:pPr algn="l"/>
            <a:r>
              <a:rPr lang="en-GB" sz="8000" b="1" dirty="0">
                <a:solidFill>
                  <a:schemeClr val="bg1"/>
                </a:solidFill>
                <a:latin typeface="Angsana New" charset="0"/>
                <a:ea typeface="Angsana New" charset="0"/>
                <a:cs typeface="Angsana New" charset="0"/>
              </a:rPr>
              <a:t>Parking </a:t>
            </a:r>
            <a:r>
              <a:rPr lang="en-GB" sz="8000" b="1" dirty="0" smtClean="0">
                <a:solidFill>
                  <a:schemeClr val="bg1"/>
                </a:solidFill>
                <a:latin typeface="Angsana New" charset="0"/>
                <a:ea typeface="Angsana New" charset="0"/>
                <a:cs typeface="Angsana New" charset="0"/>
              </a:rPr>
              <a:t>Spots </a:t>
            </a:r>
            <a:r>
              <a:rPr lang="en-GB" sz="8000" b="1" dirty="0">
                <a:solidFill>
                  <a:schemeClr val="bg1"/>
                </a:solidFill>
                <a:latin typeface="Angsana New" charset="0"/>
                <a:ea typeface="Angsana New" charset="0"/>
                <a:cs typeface="Angsana New" charset="0"/>
              </a:rPr>
              <a:t>A</a:t>
            </a:r>
            <a:r>
              <a:rPr lang="en-GB" sz="8000" b="1" dirty="0" smtClean="0">
                <a:solidFill>
                  <a:schemeClr val="bg1"/>
                </a:solidFill>
                <a:latin typeface="Angsana New" charset="0"/>
                <a:ea typeface="Angsana New" charset="0"/>
                <a:cs typeface="Angsana New" charset="0"/>
              </a:rPr>
              <a:t>llocation</a:t>
            </a:r>
            <a:endParaRPr lang="en-US" sz="8000" b="1" dirty="0">
              <a:solidFill>
                <a:schemeClr val="bg1"/>
              </a:solidFill>
              <a:latin typeface="Angsana New" charset="0"/>
              <a:ea typeface="Angsana New" charset="0"/>
              <a:cs typeface="Angsana New" charset="0"/>
            </a:endParaRPr>
          </a:p>
        </p:txBody>
      </p:sp>
      <p:sp>
        <p:nvSpPr>
          <p:cNvPr id="3" name="Subtitle 2"/>
          <p:cNvSpPr>
            <a:spLocks noGrp="1"/>
          </p:cNvSpPr>
          <p:nvPr>
            <p:ph type="subTitle" idx="1"/>
          </p:nvPr>
        </p:nvSpPr>
        <p:spPr>
          <a:xfrm>
            <a:off x="1607127" y="3463493"/>
            <a:ext cx="9144000" cy="1655762"/>
          </a:xfrm>
        </p:spPr>
        <p:txBody>
          <a:bodyPr>
            <a:normAutofit/>
          </a:bodyPr>
          <a:lstStyle/>
          <a:p>
            <a:r>
              <a:rPr lang="en-US" sz="3600" dirty="0" smtClean="0">
                <a:solidFill>
                  <a:schemeClr val="accent4"/>
                </a:solidFill>
                <a:latin typeface="Angsana New" charset="0"/>
                <a:ea typeface="Angsana New" charset="0"/>
                <a:cs typeface="Angsana New" charset="0"/>
              </a:rPr>
              <a:t>Presentation and Detailed Report</a:t>
            </a:r>
            <a:endParaRPr lang="en-US" sz="3600" dirty="0">
              <a:solidFill>
                <a:schemeClr val="accent4"/>
              </a:solidFill>
              <a:latin typeface="Angsana New" charset="0"/>
              <a:ea typeface="Angsana New" charset="0"/>
              <a:cs typeface="Angsana New" charset="0"/>
            </a:endParaRPr>
          </a:p>
        </p:txBody>
      </p:sp>
      <p:sp>
        <p:nvSpPr>
          <p:cNvPr id="4" name="TextBox 3"/>
          <p:cNvSpPr txBox="1"/>
          <p:nvPr/>
        </p:nvSpPr>
        <p:spPr>
          <a:xfrm>
            <a:off x="6677893" y="5844174"/>
            <a:ext cx="5190838" cy="830997"/>
          </a:xfrm>
          <a:prstGeom prst="rect">
            <a:avLst/>
          </a:prstGeom>
          <a:noFill/>
        </p:spPr>
        <p:txBody>
          <a:bodyPr wrap="square" rtlCol="0">
            <a:spAutoFit/>
          </a:bodyPr>
          <a:lstStyle/>
          <a:p>
            <a:pPr algn="r"/>
            <a:r>
              <a:rPr lang="en-US" sz="2400" dirty="0" smtClean="0">
                <a:solidFill>
                  <a:schemeClr val="bg1">
                    <a:lumMod val="75000"/>
                  </a:schemeClr>
                </a:solidFill>
                <a:latin typeface="Angsana New" charset="0"/>
                <a:ea typeface="Angsana New" charset="0"/>
                <a:cs typeface="Angsana New" charset="0"/>
              </a:rPr>
              <a:t>Francisco Teixeira Lopes   </a:t>
            </a:r>
            <a:r>
              <a:rPr lang="en-US" sz="2400" dirty="0" smtClean="0">
                <a:solidFill>
                  <a:schemeClr val="accent4">
                    <a:lumMod val="20000"/>
                    <a:lumOff val="80000"/>
                  </a:schemeClr>
                </a:solidFill>
                <a:latin typeface="Angsana New" charset="0"/>
                <a:ea typeface="Angsana New" charset="0"/>
                <a:cs typeface="Angsana New" charset="0"/>
              </a:rPr>
              <a:t>up201106912</a:t>
            </a:r>
          </a:p>
          <a:p>
            <a:pPr algn="r"/>
            <a:r>
              <a:rPr lang="en-US" sz="2400" dirty="0" smtClean="0">
                <a:solidFill>
                  <a:schemeClr val="bg1">
                    <a:lumMod val="75000"/>
                  </a:schemeClr>
                </a:solidFill>
                <a:latin typeface="Angsana New" charset="0"/>
                <a:ea typeface="Angsana New" charset="0"/>
                <a:cs typeface="Angsana New" charset="0"/>
              </a:rPr>
              <a:t>Maria Eduarda Santos Cunha   </a:t>
            </a:r>
            <a:r>
              <a:rPr lang="en-US" sz="2400" dirty="0" smtClean="0">
                <a:solidFill>
                  <a:schemeClr val="accent4">
                    <a:lumMod val="20000"/>
                    <a:lumOff val="80000"/>
                  </a:schemeClr>
                </a:solidFill>
                <a:latin typeface="Angsana New" charset="0"/>
                <a:ea typeface="Angsana New" charset="0"/>
                <a:cs typeface="Angsana New" charset="0"/>
              </a:rPr>
              <a:t>up201506524</a:t>
            </a:r>
            <a:endParaRPr lang="en-US" sz="2400" dirty="0">
              <a:solidFill>
                <a:schemeClr val="accent4">
                  <a:lumMod val="20000"/>
                  <a:lumOff val="80000"/>
                </a:schemeClr>
              </a:solidFill>
              <a:latin typeface="Angsana New" charset="0"/>
              <a:ea typeface="Angsana New" charset="0"/>
              <a:cs typeface="Angsana New" charset="0"/>
            </a:endParaRPr>
          </a:p>
        </p:txBody>
      </p:sp>
    </p:spTree>
    <p:extLst>
      <p:ext uri="{BB962C8B-B14F-4D97-AF65-F5344CB8AC3E}">
        <p14:creationId xmlns:p14="http://schemas.microsoft.com/office/powerpoint/2010/main" val="242319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3960814"/>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regular spots: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Luxury spot additional cost: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838200" y="928686"/>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Behavior: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Performed Experiments</a:t>
            </a:r>
            <a:endParaRPr lang="en-US" dirty="0"/>
          </a:p>
        </p:txBody>
      </p:sp>
      <p:sp>
        <p:nvSpPr>
          <p:cNvPr id="3" name="Content Placeholder 2"/>
          <p:cNvSpPr>
            <a:spLocks noGrp="1"/>
          </p:cNvSpPr>
          <p:nvPr>
            <p:ph idx="1"/>
          </p:nvPr>
        </p:nvSpPr>
        <p:spPr>
          <a:xfrm>
            <a:off x="3081336" y="916778"/>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(5,5)</a:t>
            </a:r>
            <a:endParaRPr lang="en-US" dirty="0" smtClean="0">
              <a:solidFill>
                <a:schemeClr val="bg1">
                  <a:lumMod val="95000"/>
                </a:schemeClr>
              </a:solidFill>
              <a:latin typeface="Angsana New" charset="0"/>
              <a:ea typeface="Angsana New" charset="0"/>
              <a:cs typeface="Angsana New"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12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regular/luxury</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4681535" y="93051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(2,7)</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flexible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3362324"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120</a:t>
            </a:r>
          </a:p>
        </p:txBody>
      </p:sp>
      <p:sp>
        <p:nvSpPr>
          <p:cNvPr id="8" name="Content Placeholder 2"/>
          <p:cNvSpPr txBox="1">
            <a:spLocks/>
          </p:cNvSpPr>
          <p:nvPr/>
        </p:nvSpPr>
        <p:spPr>
          <a:xfrm>
            <a:off x="4772022"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(100,100)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r>
              <a:rPr lang="en-US" dirty="0" smtClean="0">
                <a:solidFill>
                  <a:schemeClr val="bg1">
                    <a:lumMod val="95000"/>
                  </a:schemeClr>
                </a:solidFill>
                <a:latin typeface="Angsana New" charset="0"/>
                <a:ea typeface="Angsana New" charset="0"/>
                <a:cs typeface="Angsana New" charset="0"/>
              </a:rPr>
              <a:t>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sp>
        <p:nvSpPr>
          <p:cNvPr id="9" name="TextBox 8"/>
          <p:cNvSpPr txBox="1"/>
          <p:nvPr/>
        </p:nvSpPr>
        <p:spPr>
          <a:xfrm>
            <a:off x="838200" y="641212"/>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Cars</a:t>
            </a:r>
            <a:endParaRPr lang="en-US" sz="2800" b="1" dirty="0">
              <a:solidFill>
                <a:schemeClr val="accent4"/>
              </a:solidFill>
              <a:latin typeface="Angsana New" charset="0"/>
              <a:ea typeface="Angsana New" charset="0"/>
              <a:cs typeface="Angsana New" charset="0"/>
            </a:endParaRPr>
          </a:p>
        </p:txBody>
      </p:sp>
      <p:sp>
        <p:nvSpPr>
          <p:cNvPr id="10" name="TextBox 9"/>
          <p:cNvSpPr txBox="1"/>
          <p:nvPr/>
        </p:nvSpPr>
        <p:spPr>
          <a:xfrm>
            <a:off x="838200" y="3637290"/>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Parking Lots</a:t>
            </a:r>
            <a:endParaRPr lang="en-US" sz="2800" b="1" dirty="0">
              <a:solidFill>
                <a:schemeClr val="accent4"/>
              </a:solidFill>
              <a:latin typeface="Angsana New" charset="0"/>
              <a:ea typeface="Angsana New" charset="0"/>
              <a:cs typeface="Angsana New"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6450" t="665"/>
          <a:stretch/>
        </p:blipFill>
        <p:spPr>
          <a:xfrm>
            <a:off x="7077874" y="2298940"/>
            <a:ext cx="4670425" cy="20184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4952" t="-8040"/>
          <a:stretch/>
        </p:blipFill>
        <p:spPr>
          <a:xfrm>
            <a:off x="6734974" y="2529080"/>
            <a:ext cx="5013325" cy="21953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82550" b="-7078"/>
          <a:stretch/>
        </p:blipFill>
        <p:spPr>
          <a:xfrm>
            <a:off x="6734974" y="1986850"/>
            <a:ext cx="1108075" cy="21758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3323" t="-20"/>
          <a:stretch/>
        </p:blipFill>
        <p:spPr>
          <a:xfrm>
            <a:off x="8454242" y="3312178"/>
            <a:ext cx="3294057" cy="228645"/>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75064"/>
          <a:stretch/>
        </p:blipFill>
        <p:spPr>
          <a:xfrm>
            <a:off x="6725440" y="2963411"/>
            <a:ext cx="1231906" cy="228600"/>
          </a:xfrm>
          <a:prstGeom prst="rect">
            <a:avLst/>
          </a:prstGeom>
        </p:spPr>
      </p:pic>
    </p:spTree>
    <p:extLst>
      <p:ext uri="{BB962C8B-B14F-4D97-AF65-F5344CB8AC3E}">
        <p14:creationId xmlns:p14="http://schemas.microsoft.com/office/powerpoint/2010/main" val="1431469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Results Analysis</a:t>
            </a:r>
            <a:endParaRPr lang="en-US" dirty="0"/>
          </a:p>
        </p:txBody>
      </p:sp>
      <p:sp>
        <p:nvSpPr>
          <p:cNvPr id="10" name="TextBox 9"/>
          <p:cNvSpPr txBox="1"/>
          <p:nvPr/>
        </p:nvSpPr>
        <p:spPr>
          <a:xfrm>
            <a:off x="660796" y="1358017"/>
            <a:ext cx="10870408" cy="5693866"/>
          </a:xfrm>
          <a:prstGeom prst="rect">
            <a:avLst/>
          </a:prstGeom>
          <a:noFill/>
        </p:spPr>
        <p:txBody>
          <a:bodyPr wrap="square" rtlCol="0">
            <a:spAutoFit/>
          </a:bodyPr>
          <a:lstStyle/>
          <a:p>
            <a:pPr algn="just"/>
            <a:r>
              <a:rPr lang="en-US" sz="2800" dirty="0" smtClean="0">
                <a:solidFill>
                  <a:schemeClr val="bg1">
                    <a:lumMod val="95000"/>
                  </a:schemeClr>
                </a:solidFill>
                <a:latin typeface="Angsana New" charset="0"/>
                <a:ea typeface="Angsana New" charset="0"/>
                <a:cs typeface="Angsana New" charset="0"/>
              </a:rPr>
              <a:t>As expected, the first car, StrictCar0, rejects both parking lots’ proposals, since the first parking lot, ParkingLot0, charges more than the car accepts to pay and the second, ParkingLot1, is much further than the car intended.</a:t>
            </a:r>
          </a:p>
          <a:p>
            <a:pPr algn="just"/>
            <a:r>
              <a:rPr lang="en-US" sz="2800" dirty="0" smtClean="0">
                <a:solidFill>
                  <a:schemeClr val="bg1">
                    <a:lumMod val="95000"/>
                  </a:schemeClr>
                </a:solidFill>
                <a:latin typeface="Angsana New" charset="0"/>
                <a:ea typeface="Angsana New" charset="0"/>
                <a:cs typeface="Angsana New" charset="0"/>
              </a:rPr>
              <a:t>The second car, FlexibleCar1, accepts the only proposal he receives, which is from the first parking lot, ParkingLot0. The first parking lot offered a slightly higher price per hour than the car wished for but due to its flexible behavior, that price falls within an acceptable range.</a:t>
            </a:r>
          </a:p>
          <a:p>
            <a:pPr algn="just"/>
            <a:r>
              <a:rPr lang="en-US" sz="2800" dirty="0" smtClean="0">
                <a:solidFill>
                  <a:schemeClr val="bg1">
                    <a:lumMod val="95000"/>
                  </a:schemeClr>
                </a:solidFill>
                <a:latin typeface="Angsana New" charset="0"/>
                <a:ea typeface="Angsana New" charset="0"/>
                <a:cs typeface="Angsana New" charset="0"/>
              </a:rPr>
              <a:t>On the other hand, the second parking lot, ParkingLot1, simply refused to propose since it did not have the requested spot type to start with.</a:t>
            </a:r>
          </a:p>
          <a:p>
            <a:pPr algn="just"/>
            <a:r>
              <a:rPr lang="en-US" sz="2800" dirty="0">
                <a:solidFill>
                  <a:schemeClr val="accent4"/>
                </a:solidFill>
                <a:latin typeface="Angsana New" charset="0"/>
                <a:ea typeface="Angsana New" charset="0"/>
                <a:cs typeface="Angsana New" charset="0"/>
              </a:rPr>
              <a:t>Testing Goals:</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Parking Lot proposes if requested spot type is available and refuses if </a:t>
            </a:r>
            <a:r>
              <a:rPr lang="en-US" sz="2800" dirty="0" smtClean="0">
                <a:solidFill>
                  <a:schemeClr val="bg1">
                    <a:lumMod val="95000"/>
                  </a:schemeClr>
                </a:solidFill>
                <a:latin typeface="Angsana New" charset="0"/>
                <a:ea typeface="Angsana New" charset="0"/>
                <a:cs typeface="Angsana New" charset="0"/>
              </a:rPr>
              <a:t>not</a:t>
            </a:r>
            <a:endParaRPr lang="en-US" sz="2800" dirty="0">
              <a:solidFill>
                <a:schemeClr val="bg1">
                  <a:lumMod val="95000"/>
                </a:schemeClr>
              </a:solidFill>
              <a:latin typeface="Angsana New" charset="0"/>
              <a:ea typeface="Angsana New" charset="0"/>
              <a:cs typeface="Angsana New" charset="0"/>
            </a:endParaRP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strict behavior only accepts proposals with parameters below asked for (best cost and best distance</a:t>
            </a:r>
            <a:r>
              <a:rPr lang="en-US" sz="2800" dirty="0" smtClean="0">
                <a:solidFill>
                  <a:schemeClr val="bg1">
                    <a:lumMod val="95000"/>
                  </a:schemeClr>
                </a:solidFill>
                <a:latin typeface="Angsana New" charset="0"/>
                <a:ea typeface="Angsana New" charset="0"/>
                <a:cs typeface="Angsana New" charset="0"/>
              </a:rPr>
              <a:t>)</a:t>
            </a:r>
            <a:endParaRPr lang="en-US" sz="2800" dirty="0">
              <a:solidFill>
                <a:schemeClr val="bg1">
                  <a:lumMod val="95000"/>
                </a:schemeClr>
              </a:solidFill>
              <a:latin typeface="Angsana New" charset="0"/>
              <a:ea typeface="Angsana New" charset="0"/>
              <a:cs typeface="Angsana New" charset="0"/>
            </a:endParaRP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flexible behavior accepts proposals with parameters slightly higher than asked for (cost and distance</a:t>
            </a:r>
            <a:r>
              <a:rPr lang="en-US" sz="2800" dirty="0" smtClean="0">
                <a:solidFill>
                  <a:schemeClr val="bg1">
                    <a:lumMod val="95000"/>
                  </a:schemeClr>
                </a:solidFill>
                <a:latin typeface="Angsana New" charset="0"/>
                <a:ea typeface="Angsana New" charset="0"/>
                <a:cs typeface="Angsana New" charset="0"/>
              </a:rPr>
              <a:t>)</a:t>
            </a:r>
          </a:p>
          <a:p>
            <a:pPr algn="r"/>
            <a:r>
              <a:rPr lang="en-US" dirty="0" smtClean="0">
                <a:solidFill>
                  <a:schemeClr val="accent4">
                    <a:lumMod val="20000"/>
                    <a:lumOff val="80000"/>
                  </a:schemeClr>
                </a:solidFill>
                <a:latin typeface="Angsana New" charset="0"/>
                <a:ea typeface="Angsana New" charset="0"/>
                <a:cs typeface="Angsana New" charset="0"/>
              </a:rPr>
              <a:t>Further testing goals are presented in section Execution Examples.</a:t>
            </a:r>
            <a:endParaRPr lang="en-US" dirty="0">
              <a:solidFill>
                <a:schemeClr val="accent4">
                  <a:lumMod val="20000"/>
                  <a:lumOff val="80000"/>
                </a:schemeClr>
              </a:solidFill>
              <a:latin typeface="Angsana New" charset="0"/>
              <a:ea typeface="Angsana New" charset="0"/>
              <a:cs typeface="Angsana New" charset="0"/>
            </a:endParaRPr>
          </a:p>
          <a:p>
            <a:pPr algn="just"/>
            <a:endParaRPr lang="en-US" sz="2800" dirty="0">
              <a:solidFill>
                <a:schemeClr val="bg1">
                  <a:lumMod val="95000"/>
                </a:schemeClr>
              </a:solidFill>
              <a:latin typeface="Angsana New" charset="0"/>
              <a:ea typeface="Angsana New" charset="0"/>
              <a:cs typeface="Angsana New" charset="0"/>
            </a:endParaRPr>
          </a:p>
        </p:txBody>
      </p:sp>
      <p:pic>
        <p:nvPicPr>
          <p:cNvPr id="12" name="Picture 11"/>
          <p:cNvPicPr>
            <a:picLocks noChangeAspect="1"/>
          </p:cNvPicPr>
          <p:nvPr/>
        </p:nvPicPr>
        <p:blipFill>
          <a:blip r:embed="rId2">
            <a:duotone>
              <a:schemeClr val="accent4">
                <a:shade val="45000"/>
                <a:satMod val="135000"/>
              </a:schemeClr>
              <a:prstClr val="white"/>
            </a:duotone>
          </a:blip>
          <a:stretch>
            <a:fillRect/>
          </a:stretch>
        </p:blipFill>
        <p:spPr>
          <a:xfrm>
            <a:off x="776280" y="5248281"/>
            <a:ext cx="261938" cy="261938"/>
          </a:xfrm>
          <a:prstGeom prst="rect">
            <a:avLst/>
          </a:prstGeom>
        </p:spPr>
      </p:pic>
      <p:pic>
        <p:nvPicPr>
          <p:cNvPr id="13" name="Picture 12"/>
          <p:cNvPicPr>
            <a:picLocks noChangeAspect="1"/>
          </p:cNvPicPr>
          <p:nvPr/>
        </p:nvPicPr>
        <p:blipFill>
          <a:blip r:embed="rId2">
            <a:duotone>
              <a:schemeClr val="accent4">
                <a:shade val="45000"/>
                <a:satMod val="135000"/>
              </a:schemeClr>
              <a:prstClr val="white"/>
            </a:duotone>
          </a:blip>
          <a:stretch>
            <a:fillRect/>
          </a:stretch>
        </p:blipFill>
        <p:spPr>
          <a:xfrm>
            <a:off x="771512" y="5672143"/>
            <a:ext cx="261938" cy="261938"/>
          </a:xfrm>
          <a:prstGeom prst="rect">
            <a:avLst/>
          </a:prstGeom>
        </p:spPr>
      </p:pic>
      <p:pic>
        <p:nvPicPr>
          <p:cNvPr id="14" name="Picture 13"/>
          <p:cNvPicPr>
            <a:picLocks noChangeAspect="1"/>
          </p:cNvPicPr>
          <p:nvPr/>
        </p:nvPicPr>
        <p:blipFill>
          <a:blip r:embed="rId2">
            <a:duotone>
              <a:schemeClr val="accent4">
                <a:shade val="45000"/>
                <a:satMod val="135000"/>
              </a:schemeClr>
              <a:prstClr val="white"/>
            </a:duotone>
          </a:blip>
          <a:stretch>
            <a:fillRect/>
          </a:stretch>
        </p:blipFill>
        <p:spPr>
          <a:xfrm>
            <a:off x="771512" y="4814883"/>
            <a:ext cx="261938" cy="261938"/>
          </a:xfrm>
          <a:prstGeom prst="rect">
            <a:avLst/>
          </a:prstGeom>
        </p:spPr>
      </p:pic>
    </p:spTree>
    <p:extLst>
      <p:ext uri="{BB962C8B-B14F-4D97-AF65-F5344CB8AC3E}">
        <p14:creationId xmlns:p14="http://schemas.microsoft.com/office/powerpoint/2010/main" val="762758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Conclusion</a:t>
            </a:r>
            <a:endParaRPr lang="en-US" dirty="0"/>
          </a:p>
        </p:txBody>
      </p:sp>
      <p:sp>
        <p:nvSpPr>
          <p:cNvPr id="4" name="Title 1"/>
          <p:cNvSpPr txBox="1">
            <a:spLocks/>
          </p:cNvSpPr>
          <p:nvPr/>
        </p:nvSpPr>
        <p:spPr>
          <a:xfrm>
            <a:off x="838200" y="4250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smtClean="0">
                <a:solidFill>
                  <a:schemeClr val="accent4"/>
                </a:solidFill>
                <a:latin typeface="Angsana New" charset="0"/>
                <a:ea typeface="Angsana New" charset="0"/>
                <a:cs typeface="Angsana New" charset="0"/>
              </a:rPr>
              <a:t>Used Software</a:t>
            </a:r>
            <a:endParaRPr lang="en-US" dirty="0"/>
          </a:p>
        </p:txBody>
      </p:sp>
      <p:sp>
        <p:nvSpPr>
          <p:cNvPr id="5" name="Content Placeholder 2"/>
          <p:cNvSpPr txBox="1">
            <a:spLocks/>
          </p:cNvSpPr>
          <p:nvPr/>
        </p:nvSpPr>
        <p:spPr>
          <a:xfrm>
            <a:off x="838200" y="5348614"/>
            <a:ext cx="10668000" cy="98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dirty="0" smtClean="0">
                <a:solidFill>
                  <a:schemeClr val="bg1">
                    <a:lumMod val="95000"/>
                  </a:schemeClr>
                </a:solidFill>
                <a:latin typeface="Angsana New" charset="0"/>
                <a:ea typeface="Angsana New" charset="0"/>
                <a:cs typeface="Angsana New" charset="0"/>
              </a:rPr>
              <a:t>JADE	</a:t>
            </a:r>
            <a:r>
              <a:rPr lang="en-GB" dirty="0" smtClean="0">
                <a:solidFill>
                  <a:schemeClr val="accent4">
                    <a:lumMod val="20000"/>
                    <a:lumOff val="80000"/>
                  </a:schemeClr>
                </a:solidFill>
                <a:latin typeface="Angsana New" charset="0"/>
                <a:ea typeface="Angsana New" charset="0"/>
                <a:cs typeface="Angsana New" charset="0"/>
              </a:rPr>
              <a:t> framework that allows for the development of distributed multi-agent systems in Java.</a:t>
            </a:r>
          </a:p>
        </p:txBody>
      </p:sp>
      <p:sp>
        <p:nvSpPr>
          <p:cNvPr id="7" name="Content Placeholder 2"/>
          <p:cNvSpPr>
            <a:spLocks noGrp="1"/>
          </p:cNvSpPr>
          <p:nvPr>
            <p:ph idx="1"/>
          </p:nvPr>
        </p:nvSpPr>
        <p:spPr>
          <a:xfrm>
            <a:off x="838200" y="1453019"/>
            <a:ext cx="10515600" cy="3504744"/>
          </a:xfrm>
        </p:spPr>
        <p:txBody>
          <a:bodyPr>
            <a:normAutofit fontScale="92500" lnSpcReduction="10000"/>
          </a:bodyPr>
          <a:lstStyle/>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In the future, a good addition to our project would be the implementation of </a:t>
            </a:r>
            <a:r>
              <a:rPr lang="en-GB" dirty="0">
                <a:solidFill>
                  <a:schemeClr val="bg1">
                    <a:lumMod val="95000"/>
                  </a:schemeClr>
                </a:solidFill>
                <a:latin typeface="Angsana New" charset="0"/>
                <a:ea typeface="Angsana New" charset="0"/>
                <a:cs typeface="Angsana New" charset="0"/>
              </a:rPr>
              <a:t>I</a:t>
            </a:r>
            <a:r>
              <a:rPr lang="en-GB" dirty="0" smtClean="0">
                <a:solidFill>
                  <a:schemeClr val="bg1">
                    <a:lumMod val="95000"/>
                  </a:schemeClr>
                </a:solidFill>
                <a:latin typeface="Angsana New" charset="0"/>
                <a:ea typeface="Angsana New" charset="0"/>
                <a:cs typeface="Angsana New" charset="0"/>
              </a:rPr>
              <a:t>terated </a:t>
            </a:r>
            <a:r>
              <a:rPr lang="en-GB" dirty="0">
                <a:solidFill>
                  <a:schemeClr val="bg1">
                    <a:lumMod val="95000"/>
                  </a:schemeClr>
                </a:solidFill>
                <a:latin typeface="Angsana New" charset="0"/>
                <a:ea typeface="Angsana New" charset="0"/>
                <a:cs typeface="Angsana New" charset="0"/>
              </a:rPr>
              <a:t>C</a:t>
            </a:r>
            <a:r>
              <a:rPr lang="en-GB" dirty="0" smtClean="0">
                <a:solidFill>
                  <a:schemeClr val="bg1">
                    <a:lumMod val="95000"/>
                  </a:schemeClr>
                </a:solidFill>
                <a:latin typeface="Angsana New" charset="0"/>
                <a:ea typeface="Angsana New" charset="0"/>
                <a:cs typeface="Angsana New" charset="0"/>
              </a:rPr>
              <a:t>ontract </a:t>
            </a:r>
            <a:r>
              <a:rPr lang="en-GB" dirty="0" smtClean="0">
                <a:solidFill>
                  <a:schemeClr val="bg1">
                    <a:lumMod val="95000"/>
                  </a:schemeClr>
                </a:solidFill>
                <a:latin typeface="Angsana New" charset="0"/>
                <a:ea typeface="Angsana New" charset="0"/>
                <a:cs typeface="Angsana New" charset="0"/>
              </a:rPr>
              <a:t>N</a:t>
            </a:r>
            <a:r>
              <a:rPr lang="en-GB" dirty="0" smtClean="0">
                <a:solidFill>
                  <a:schemeClr val="bg1">
                    <a:lumMod val="95000"/>
                  </a:schemeClr>
                </a:solidFill>
                <a:latin typeface="Angsana New" charset="0"/>
                <a:ea typeface="Angsana New" charset="0"/>
                <a:cs typeface="Angsana New" charset="0"/>
              </a:rPr>
              <a:t>et Interaction Protocol since it is an extension of the protocol we opted for and allows for multi-round iterative bidding. Also, the inclusion of a graphical component would be interesting in order to display the process in a more user friendly manner, instead of showing only text in the console.</a:t>
            </a:r>
          </a:p>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Overall, we believe we have matched the expectations of what was expected in this assignment. We had set out to develop a project which could allocate </a:t>
            </a:r>
            <a:r>
              <a:rPr lang="en-GB" dirty="0" smtClean="0">
                <a:solidFill>
                  <a:schemeClr val="accent4">
                    <a:lumMod val="20000"/>
                    <a:lumOff val="80000"/>
                  </a:schemeClr>
                </a:solidFill>
                <a:latin typeface="Angsana New" charset="0"/>
                <a:ea typeface="Angsana New" charset="0"/>
                <a:cs typeface="Angsana New" charset="0"/>
              </a:rPr>
              <a:t>Parking</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Lots</a:t>
            </a:r>
            <a:r>
              <a:rPr lang="en-GB" dirty="0" smtClean="0">
                <a:solidFill>
                  <a:schemeClr val="bg1">
                    <a:lumMod val="95000"/>
                  </a:schemeClr>
                </a:solidFill>
                <a:latin typeface="Angsana New" charset="0"/>
                <a:ea typeface="Angsana New" charset="0"/>
                <a:cs typeface="Angsana New" charset="0"/>
              </a:rPr>
              <a:t> </a:t>
            </a:r>
            <a:r>
              <a:rPr lang="en-GB" dirty="0">
                <a:solidFill>
                  <a:schemeClr val="bg1">
                    <a:lumMod val="95000"/>
                  </a:schemeClr>
                </a:solidFill>
                <a:latin typeface="Angsana New" charset="0"/>
                <a:ea typeface="Angsana New" charset="0"/>
                <a:cs typeface="Angsana New" charset="0"/>
              </a:rPr>
              <a:t>to several </a:t>
            </a:r>
            <a:r>
              <a:rPr lang="en-GB" dirty="0">
                <a:solidFill>
                  <a:schemeClr val="accent4">
                    <a:lumMod val="20000"/>
                    <a:lumOff val="80000"/>
                  </a:schemeClr>
                </a:solidFill>
                <a:latin typeface="Angsana New" charset="0"/>
                <a:ea typeface="Angsana New" charset="0"/>
                <a:cs typeface="Angsana New" charset="0"/>
              </a:rPr>
              <a:t>C</a:t>
            </a:r>
            <a:r>
              <a:rPr lang="en-GB" dirty="0" smtClean="0">
                <a:solidFill>
                  <a:schemeClr val="accent4">
                    <a:lumMod val="20000"/>
                    <a:lumOff val="80000"/>
                  </a:schemeClr>
                </a:solidFill>
                <a:latin typeface="Angsana New" charset="0"/>
                <a:ea typeface="Angsana New" charset="0"/>
                <a:cs typeface="Angsana New" charset="0"/>
              </a:rPr>
              <a:t>ars</a:t>
            </a:r>
            <a:r>
              <a:rPr lang="en-GB" dirty="0" smtClean="0">
                <a:solidFill>
                  <a:schemeClr val="bg1">
                    <a:lumMod val="95000"/>
                  </a:schemeClr>
                </a:solidFill>
                <a:latin typeface="Angsana New" charset="0"/>
                <a:ea typeface="Angsana New" charset="0"/>
                <a:cs typeface="Angsana New" charset="0"/>
              </a:rPr>
              <a:t> according to the </a:t>
            </a:r>
            <a:r>
              <a:rPr lang="en-GB" dirty="0" smtClean="0">
                <a:solidFill>
                  <a:schemeClr val="accent4">
                    <a:lumMod val="20000"/>
                    <a:lumOff val="80000"/>
                  </a:schemeClr>
                </a:solidFill>
                <a:latin typeface="Angsana New" charset="0"/>
                <a:ea typeface="Angsana New" charset="0"/>
                <a:cs typeface="Angsana New" charset="0"/>
              </a:rPr>
              <a:t>Cars</a:t>
            </a:r>
            <a:r>
              <a:rPr lang="en-GB" dirty="0" smtClean="0">
                <a:solidFill>
                  <a:schemeClr val="bg1">
                    <a:lumMod val="95000"/>
                  </a:schemeClr>
                </a:solidFill>
                <a:latin typeface="Angsana New" charset="0"/>
                <a:ea typeface="Angsana New" charset="0"/>
                <a:cs typeface="Angsana New" charset="0"/>
              </a:rPr>
              <a:t>’ specific requests and behaviours and the availabilities of those characteristics in the </a:t>
            </a:r>
            <a:r>
              <a:rPr lang="en-GB" dirty="0" smtClean="0">
                <a:solidFill>
                  <a:schemeClr val="accent4">
                    <a:lumMod val="20000"/>
                    <a:lumOff val="80000"/>
                  </a:schemeClr>
                </a:solidFill>
                <a:latin typeface="Angsana New" charset="0"/>
                <a:ea typeface="Angsana New" charset="0"/>
                <a:cs typeface="Angsana New" charset="0"/>
              </a:rPr>
              <a:t>Parking</a:t>
            </a:r>
            <a:r>
              <a:rPr lang="en-GB" dirty="0" smtClean="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a:t>
            </a:r>
            <a:r>
              <a:rPr lang="en-GB" dirty="0" smtClean="0">
                <a:solidFill>
                  <a:schemeClr val="accent4">
                    <a:lumMod val="20000"/>
                    <a:lumOff val="80000"/>
                  </a:schemeClr>
                </a:solidFill>
                <a:latin typeface="Angsana New" charset="0"/>
                <a:ea typeface="Angsana New" charset="0"/>
                <a:cs typeface="Angsana New" charset="0"/>
              </a:rPr>
              <a:t>ots</a:t>
            </a:r>
            <a:r>
              <a:rPr lang="en-GB" dirty="0" smtClean="0">
                <a:solidFill>
                  <a:schemeClr val="bg1">
                    <a:lumMod val="95000"/>
                  </a:schemeClr>
                </a:solidFill>
                <a:latin typeface="Angsana New" charset="0"/>
                <a:ea typeface="Angsana New" charset="0"/>
                <a:cs typeface="Angsana New" charset="0"/>
              </a:rPr>
              <a:t>.</a:t>
            </a:r>
            <a:r>
              <a:rPr lang="en-GB" dirty="0">
                <a:solidFill>
                  <a:schemeClr val="bg1">
                    <a:lumMod val="95000"/>
                  </a:schemeClr>
                </a:solidFill>
                <a:latin typeface="Angsana New" charset="0"/>
                <a:ea typeface="Angsana New" charset="0"/>
                <a:cs typeface="Angsana New" charset="0"/>
              </a:rPr>
              <a:t> </a:t>
            </a:r>
            <a:r>
              <a:rPr lang="en-GB" dirty="0" smtClean="0">
                <a:solidFill>
                  <a:schemeClr val="bg1">
                    <a:lumMod val="95000"/>
                  </a:schemeClr>
                </a:solidFill>
                <a:latin typeface="Angsana New" charset="0"/>
                <a:ea typeface="Angsana New" charset="0"/>
                <a:cs typeface="Angsana New" charset="0"/>
              </a:rPr>
              <a:t>Indeed, our program works precisely in this sense with the capability to generate all the agents and characteristics both by the user or randomly and we got to implement four different behaviours for our </a:t>
            </a:r>
            <a:r>
              <a:rPr lang="en-GB" dirty="0" smtClean="0">
                <a:solidFill>
                  <a:schemeClr val="accent4">
                    <a:lumMod val="20000"/>
                    <a:lumOff val="80000"/>
                  </a:schemeClr>
                </a:solidFill>
                <a:latin typeface="Angsana New" charset="0"/>
                <a:ea typeface="Angsana New" charset="0"/>
                <a:cs typeface="Angsana New" charset="0"/>
              </a:rPr>
              <a:t>Car</a:t>
            </a:r>
            <a:r>
              <a:rPr lang="en-GB" dirty="0" smtClean="0">
                <a:solidFill>
                  <a:schemeClr val="bg1">
                    <a:lumMod val="95000"/>
                  </a:schemeClr>
                </a:solidFill>
                <a:latin typeface="Angsana New" charset="0"/>
                <a:ea typeface="Angsana New" charset="0"/>
                <a:cs typeface="Angsana New" charset="0"/>
              </a:rPr>
              <a:t> agents.</a:t>
            </a:r>
            <a:endParaRPr lang="en-GB" dirty="0">
              <a:solidFill>
                <a:schemeClr val="bg1">
                  <a:lumMod val="95000"/>
                </a:schemeClr>
              </a:solidFill>
              <a:latin typeface="Angsana New" charset="0"/>
              <a:ea typeface="Angsana New" charset="0"/>
              <a:cs typeface="Angsana New" charset="0"/>
            </a:endParaRPr>
          </a:p>
        </p:txBody>
      </p:sp>
    </p:spTree>
    <p:extLst>
      <p:ext uri="{BB962C8B-B14F-4D97-AF65-F5344CB8AC3E}">
        <p14:creationId xmlns:p14="http://schemas.microsoft.com/office/powerpoint/2010/main" val="641232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01119"/>
            <a:ext cx="9144000" cy="1655762"/>
          </a:xfrm>
        </p:spPr>
        <p:txBody>
          <a:bodyPr>
            <a:normAutofit lnSpcReduction="10000"/>
          </a:bodyPr>
          <a:lstStyle/>
          <a:p>
            <a:r>
              <a:rPr lang="en-US" sz="11500" dirty="0" smtClean="0">
                <a:solidFill>
                  <a:schemeClr val="accent4"/>
                </a:solidFill>
                <a:latin typeface="Angsana New" charset="0"/>
                <a:ea typeface="Angsana New" charset="0"/>
                <a:cs typeface="Angsana New" charset="0"/>
              </a:rPr>
              <a:t>Report</a:t>
            </a:r>
            <a:endParaRPr lang="en-US" sz="7200"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732200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Execution Examples</a:t>
            </a:r>
            <a:endParaRPr lang="en-US" dirty="0"/>
          </a:p>
        </p:txBody>
      </p:sp>
      <p:sp>
        <p:nvSpPr>
          <p:cNvPr id="3" name="Content Placeholder 2"/>
          <p:cNvSpPr>
            <a:spLocks noGrp="1"/>
          </p:cNvSpPr>
          <p:nvPr>
            <p:ph idx="1"/>
          </p:nvPr>
        </p:nvSpPr>
        <p:spPr>
          <a:xfrm>
            <a:off x="838199" y="1126273"/>
            <a:ext cx="10515600" cy="4550627"/>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solidFill>
                  <a:schemeClr val="accent4"/>
                </a:solidFill>
                <a:latin typeface="Angsana New" charset="0"/>
                <a:ea typeface="Angsana New" charset="0"/>
                <a:cs typeface="Angsana New" charset="0"/>
              </a:rPr>
              <a:t>Running Instructions:</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Open terminal in the jar file folder and run</a:t>
            </a:r>
            <a:r>
              <a:rPr lang="en-US" dirty="0" smtClean="0">
                <a:solidFill>
                  <a:schemeClr val="bg1">
                    <a:lumMod val="95000"/>
                  </a:schemeClr>
                </a:solidFill>
                <a:latin typeface="Angsana New" charset="0"/>
                <a:ea typeface="Angsana New" charset="0"/>
                <a:cs typeface="Angsana New" charset="0"/>
              </a:rPr>
              <a:t>:</a:t>
            </a:r>
            <a:endParaRPr lang="en-US" dirty="0">
              <a:solidFill>
                <a:schemeClr val="bg1">
                  <a:lumMod val="95000"/>
                </a:schemeClr>
              </a:solidFill>
              <a:latin typeface="Angsana New" charset="0"/>
              <a:ea typeface="Angsana New" charset="0"/>
              <a:cs typeface="Angsana New"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solidFill>
                  <a:schemeClr val="accent4">
                    <a:lumMod val="20000"/>
                    <a:lumOff val="80000"/>
                  </a:schemeClr>
                </a:solidFill>
                <a:latin typeface="Angsana New" charset="0"/>
                <a:ea typeface="Angsana New" charset="0"/>
                <a:cs typeface="Angsana New" charset="0"/>
              </a:rPr>
              <a:t>java </a:t>
            </a:r>
            <a:r>
              <a:rPr lang="mr-IN" dirty="0" smtClean="0">
                <a:solidFill>
                  <a:schemeClr val="accent4">
                    <a:lumMod val="20000"/>
                    <a:lumOff val="80000"/>
                  </a:schemeClr>
                </a:solidFill>
                <a:latin typeface="Angsana New" charset="0"/>
                <a:ea typeface="Angsana New" charset="0"/>
                <a:cs typeface="Angsana New" charset="0"/>
              </a:rPr>
              <a:t>–</a:t>
            </a:r>
            <a:r>
              <a:rPr lang="en-US" dirty="0" smtClean="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t>
            </a:r>
            <a:r>
              <a:rPr lang="en-US" dirty="0" err="1" smtClean="0">
                <a:solidFill>
                  <a:schemeClr val="accent4">
                    <a:lumMod val="20000"/>
                    <a:lumOff val="80000"/>
                  </a:schemeClr>
                </a:solidFill>
                <a:latin typeface="Angsana New" charset="0"/>
                <a:ea typeface="Angsana New" charset="0"/>
                <a:cs typeface="Angsana New" charset="0"/>
              </a:rPr>
              <a:t>arking.jar</a:t>
            </a:r>
            <a:r>
              <a:rPr lang="en-US" dirty="0" smtClean="0">
                <a:solidFill>
                  <a:schemeClr val="accent4">
                    <a:lumMod val="20000"/>
                    <a:lumOff val="80000"/>
                  </a:schemeClr>
                </a:solidFill>
                <a:latin typeface="Angsana New" charset="0"/>
                <a:ea typeface="Angsana New" charset="0"/>
                <a:cs typeface="Angsana New" charset="0"/>
              </a:rPr>
              <a:t> FIXED ./</a:t>
            </a:r>
            <a:r>
              <a:rPr lang="en-US" dirty="0" err="1" smtClean="0">
                <a:solidFill>
                  <a:schemeClr val="accent4">
                    <a:lumMod val="20000"/>
                    <a:lumOff val="80000"/>
                  </a:schemeClr>
                </a:solidFill>
                <a:latin typeface="Angsana New" charset="0"/>
                <a:ea typeface="Angsana New" charset="0"/>
                <a:cs typeface="Angsana New" charset="0"/>
              </a:rPr>
              <a:t>cars.csv</a:t>
            </a:r>
            <a:r>
              <a:rPr lang="en-US" dirty="0" smtClean="0">
                <a:solidFill>
                  <a:schemeClr val="accent4">
                    <a:lumMod val="20000"/>
                    <a:lumOff val="80000"/>
                  </a:schemeClr>
                </a:solidFill>
                <a:latin typeface="Angsana New" charset="0"/>
                <a:ea typeface="Angsana New" charset="0"/>
                <a:cs typeface="Angsana New" charset="0"/>
              </a:rPr>
              <a:t> ./</a:t>
            </a:r>
            <a:r>
              <a:rPr lang="en-US" dirty="0" err="1" smtClean="0">
                <a:solidFill>
                  <a:schemeClr val="accent4">
                    <a:lumMod val="20000"/>
                    <a:lumOff val="80000"/>
                  </a:schemeClr>
                </a:solidFill>
                <a:latin typeface="Angsana New" charset="0"/>
                <a:ea typeface="Angsana New" charset="0"/>
                <a:cs typeface="Angsana New" charset="0"/>
              </a:rPr>
              <a:t>lots.csv</a:t>
            </a:r>
            <a:r>
              <a:rPr lang="en-US" dirty="0" smtClean="0">
                <a:solidFill>
                  <a:schemeClr val="accent4">
                    <a:lumMod val="20000"/>
                    <a:lumOff val="80000"/>
                  </a:schemeClr>
                </a:solidFill>
                <a:latin typeface="Angsana New" charset="0"/>
                <a:ea typeface="Angsana New" charset="0"/>
                <a:cs typeface="Angsana New" charset="0"/>
              </a:rPr>
              <a:t>	</a:t>
            </a:r>
            <a:r>
              <a:rPr lang="en-US" dirty="0" smtClean="0">
                <a:solidFill>
                  <a:schemeClr val="bg1">
                    <a:lumMod val="95000"/>
                  </a:schemeClr>
                </a:solidFill>
                <a:latin typeface="Angsana New" charset="0"/>
                <a:ea typeface="Angsana New" charset="0"/>
                <a:cs typeface="Angsana New" charset="0"/>
              </a:rPr>
              <a:t>for the possibility to edit cars and parking lots’ parameters</a:t>
            </a:r>
          </a:p>
          <a:p>
            <a:pPr marL="0" lvl="0" indent="0" algn="just">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t>
            </a:r>
            <a:r>
              <a:rPr lang="en-US" dirty="0" err="1" smtClean="0">
                <a:solidFill>
                  <a:schemeClr val="accent4">
                    <a:lumMod val="20000"/>
                    <a:lumOff val="80000"/>
                  </a:schemeClr>
                </a:solidFill>
                <a:latin typeface="Angsana New" charset="0"/>
                <a:ea typeface="Angsana New" charset="0"/>
                <a:cs typeface="Angsana New" charset="0"/>
              </a:rPr>
              <a:t>arking.jar</a:t>
            </a:r>
            <a:r>
              <a:rPr lang="en-US" dirty="0" smtClean="0">
                <a:solidFill>
                  <a:schemeClr val="accent4">
                    <a:lumMod val="20000"/>
                    <a:lumOff val="80000"/>
                  </a:schemeClr>
                </a:solidFill>
                <a:latin typeface="Angsana New" charset="0"/>
                <a:ea typeface="Angsana New" charset="0"/>
                <a:cs typeface="Angsana New" charset="0"/>
              </a:rPr>
              <a:t> RANDOM ./</a:t>
            </a:r>
            <a:r>
              <a:rPr lang="en-US" dirty="0" err="1" smtClean="0">
                <a:solidFill>
                  <a:schemeClr val="accent4">
                    <a:lumMod val="20000"/>
                    <a:lumOff val="80000"/>
                  </a:schemeClr>
                </a:solidFill>
                <a:latin typeface="Angsana New" charset="0"/>
                <a:ea typeface="Angsana New" charset="0"/>
                <a:cs typeface="Angsana New" charset="0"/>
              </a:rPr>
              <a:t>random.csv</a:t>
            </a:r>
            <a:r>
              <a:rPr lang="en-US" dirty="0" smtClean="0">
                <a:solidFill>
                  <a:schemeClr val="accent4">
                    <a:lumMod val="20000"/>
                    <a:lumOff val="80000"/>
                  </a:schemeClr>
                </a:solidFill>
                <a:latin typeface="Angsana New" charset="0"/>
                <a:ea typeface="Angsana New" charset="0"/>
                <a:cs typeface="Angsana New" charset="0"/>
              </a:rPr>
              <a:t> 	</a:t>
            </a:r>
            <a:r>
              <a:rPr lang="en-US" dirty="0" smtClean="0">
                <a:solidFill>
                  <a:schemeClr val="bg1">
                    <a:lumMod val="95000"/>
                  </a:schemeClr>
                </a:solidFill>
                <a:latin typeface="Angsana New" charset="0"/>
                <a:ea typeface="Angsana New" charset="0"/>
                <a:cs typeface="Angsana New" charset="0"/>
              </a:rPr>
              <a:t>if goal is to generate random parameters</a:t>
            </a:r>
          </a:p>
          <a:p>
            <a:pPr marL="0" lvl="0" indent="0" algn="just">
              <a:lnSpc>
                <a:spcPct val="100000"/>
              </a:lnSpc>
              <a:spcBef>
                <a:spcPts val="0"/>
              </a:spcBef>
              <a:buNone/>
            </a:pPr>
            <a:endParaRPr lang="en-US" sz="1200" dirty="0">
              <a:solidFill>
                <a:schemeClr val="accent4"/>
              </a:solidFill>
              <a:latin typeface="Angsana New" charset="0"/>
              <a:ea typeface="Angsana New" charset="0"/>
              <a:cs typeface="Angsana New" charset="0"/>
            </a:endParaRPr>
          </a:p>
          <a:p>
            <a:pPr marL="0" lvl="0" indent="0" algn="just">
              <a:lnSpc>
                <a:spcPct val="100000"/>
              </a:lnSpc>
              <a:spcBef>
                <a:spcPts val="0"/>
              </a:spcBef>
              <a:buNone/>
            </a:pPr>
            <a:r>
              <a:rPr lang="en-US" dirty="0" smtClean="0">
                <a:solidFill>
                  <a:schemeClr val="accent4"/>
                </a:solidFill>
                <a:latin typeface="Angsana New" charset="0"/>
                <a:ea typeface="Angsana New" charset="0"/>
                <a:cs typeface="Angsana New" charset="0"/>
              </a:rPr>
              <a:t>FIXED parameters examples:</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smtClean="0">
              <a:solidFill>
                <a:schemeClr val="accent4">
                  <a:lumMod val="20000"/>
                  <a:lumOff val="80000"/>
                </a:schemeClr>
              </a:solidFill>
              <a:latin typeface="Angsana New" charset="0"/>
              <a:ea typeface="Angsana New" charset="0"/>
              <a:cs typeface="Angsana New" charset="0"/>
            </a:endParaRPr>
          </a:p>
        </p:txBody>
      </p:sp>
      <p:sp>
        <p:nvSpPr>
          <p:cNvPr id="4" name="Content Placeholder 2"/>
          <p:cNvSpPr txBox="1">
            <a:spLocks/>
          </p:cNvSpPr>
          <p:nvPr/>
        </p:nvSpPr>
        <p:spPr>
          <a:xfrm>
            <a:off x="838198" y="3729037"/>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Behavior: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3081334" y="3717129"/>
            <a:ext cx="1762127"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12</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regular/luxury</a:t>
            </a:r>
          </a:p>
          <a:p>
            <a:pPr marL="0" indent="0" algn="ctr">
              <a:lnSpc>
                <a:spcPct val="100000"/>
              </a:lnSpc>
              <a:spcBef>
                <a:spcPts val="0"/>
              </a:spcBef>
              <a:buFontTx/>
              <a:buNone/>
            </a:pPr>
            <a:r>
              <a:rPr lang="en-US" smtClean="0">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6" name="Content Placeholder 2"/>
          <p:cNvSpPr txBox="1">
            <a:spLocks/>
          </p:cNvSpPr>
          <p:nvPr/>
        </p:nvSpPr>
        <p:spPr>
          <a:xfrm>
            <a:off x="4681533" y="3730866"/>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flexible</a:t>
            </a:r>
            <a:endParaRPr lang="en-US" dirty="0">
              <a:solidFill>
                <a:schemeClr val="bg1">
                  <a:lumMod val="95000"/>
                </a:schemeClr>
              </a:solidFill>
              <a:latin typeface="Angsana New" charset="0"/>
              <a:ea typeface="Angsana New" charset="0"/>
              <a:cs typeface="Angsana New" charset="0"/>
            </a:endParaRPr>
          </a:p>
        </p:txBody>
      </p:sp>
      <p:sp>
        <p:nvSpPr>
          <p:cNvPr id="7" name="TextBox 6"/>
          <p:cNvSpPr txBox="1"/>
          <p:nvPr/>
        </p:nvSpPr>
        <p:spPr>
          <a:xfrm>
            <a:off x="838198" y="3441563"/>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Cars</a:t>
            </a:r>
            <a:endParaRPr lang="en-US" sz="2800" b="1" dirty="0">
              <a:solidFill>
                <a:schemeClr val="accent4"/>
              </a:solidFill>
              <a:latin typeface="Angsana New" charset="0"/>
              <a:ea typeface="Angsana New" charset="0"/>
              <a:cs typeface="Angsana New"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312" t="-6577" b="-1"/>
          <a:stretch/>
        </p:blipFill>
        <p:spPr>
          <a:xfrm>
            <a:off x="8720135" y="4293452"/>
            <a:ext cx="2651127" cy="257175"/>
          </a:xfrm>
          <a:prstGeom prst="rect">
            <a:avLst/>
          </a:prstGeom>
        </p:spPr>
      </p:pic>
      <p:sp>
        <p:nvSpPr>
          <p:cNvPr id="10" name="TextBox 9"/>
          <p:cNvSpPr txBox="1"/>
          <p:nvPr/>
        </p:nvSpPr>
        <p:spPr>
          <a:xfrm>
            <a:off x="6900266" y="3729037"/>
            <a:ext cx="4673204" cy="523220"/>
          </a:xfrm>
          <a:prstGeom prst="rect">
            <a:avLst/>
          </a:prstGeom>
          <a:noFill/>
        </p:spPr>
        <p:txBody>
          <a:bodyPr wrap="square" rtlCol="0">
            <a:spAutoFit/>
          </a:bodyPr>
          <a:lstStyle/>
          <a:p>
            <a:pPr algn="just"/>
            <a:r>
              <a:rPr lang="en-US" sz="2800" dirty="0" smtClean="0">
                <a:solidFill>
                  <a:schemeClr val="bg1">
                    <a:lumMod val="95000"/>
                  </a:schemeClr>
                </a:solidFill>
                <a:latin typeface="Angsana New" charset="0"/>
                <a:ea typeface="Angsana New" charset="0"/>
                <a:cs typeface="Angsana New" charset="0"/>
              </a:rPr>
              <a:t>Both </a:t>
            </a:r>
            <a:r>
              <a:rPr lang="en-US" sz="2800" dirty="0" smtClean="0">
                <a:solidFill>
                  <a:schemeClr val="accent4">
                    <a:lumMod val="20000"/>
                    <a:lumOff val="80000"/>
                  </a:schemeClr>
                </a:solidFill>
                <a:latin typeface="Angsana New" charset="0"/>
                <a:ea typeface="Angsana New" charset="0"/>
                <a:cs typeface="Angsana New" charset="0"/>
              </a:rPr>
              <a:t>Cars</a:t>
            </a:r>
            <a:r>
              <a:rPr lang="en-US" sz="2800" dirty="0" smtClean="0">
                <a:solidFill>
                  <a:schemeClr val="bg1">
                    <a:lumMod val="95000"/>
                  </a:schemeClr>
                </a:solidFill>
                <a:latin typeface="Angsana New" charset="0"/>
                <a:ea typeface="Angsana New" charset="0"/>
                <a:cs typeface="Angsana New" charset="0"/>
              </a:rPr>
              <a:t> and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Lots </a:t>
            </a:r>
            <a:r>
              <a:rPr lang="en-US" sz="2800" dirty="0" smtClean="0">
                <a:solidFill>
                  <a:schemeClr val="bg1">
                    <a:lumMod val="95000"/>
                  </a:schemeClr>
                </a:solidFill>
                <a:latin typeface="Angsana New" charset="0"/>
                <a:ea typeface="Angsana New" charset="0"/>
                <a:cs typeface="Angsana New" charset="0"/>
              </a:rPr>
              <a:t>can never overlap.</a:t>
            </a:r>
          </a:p>
        </p:txBody>
      </p:sp>
      <p:sp>
        <p:nvSpPr>
          <p:cNvPr id="11" name="Right Brace 10"/>
          <p:cNvSpPr/>
          <p:nvPr/>
        </p:nvSpPr>
        <p:spPr>
          <a:xfrm rot="5400000" flipH="1" flipV="1">
            <a:off x="4511300" y="2684944"/>
            <a:ext cx="246399" cy="2014547"/>
          </a:xfrm>
          <a:prstGeom prst="rightBrace">
            <a:avLst>
              <a:gd name="adj1" fmla="val 8333"/>
              <a:gd name="adj2" fmla="val 4858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890958" y="3113900"/>
            <a:ext cx="1433512" cy="523220"/>
          </a:xfrm>
          <a:prstGeom prst="rect">
            <a:avLst/>
          </a:prstGeom>
          <a:noFill/>
        </p:spPr>
        <p:txBody>
          <a:bodyPr wrap="square" rtlCol="0">
            <a:spAutoFit/>
          </a:bodyPr>
          <a:lstStyle/>
          <a:p>
            <a:pPr algn="just"/>
            <a:r>
              <a:rPr lang="en-US" sz="2800" dirty="0" smtClean="0">
                <a:solidFill>
                  <a:srgbClr val="00B0F0"/>
                </a:solidFill>
                <a:latin typeface="Angsana New" charset="0"/>
                <a:ea typeface="Angsana New" charset="0"/>
                <a:cs typeface="Angsana New" charset="0"/>
              </a:rPr>
              <a:t>1 experiment</a:t>
            </a:r>
          </a:p>
        </p:txBody>
      </p:sp>
    </p:spTree>
    <p:extLst>
      <p:ext uri="{BB962C8B-B14F-4D97-AF65-F5344CB8AC3E}">
        <p14:creationId xmlns:p14="http://schemas.microsoft.com/office/powerpoint/2010/main" val="1203327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012687" y="4040803"/>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regular spots:		</a:t>
            </a:r>
            <a:endParaRPr lang="en-US" dirty="0" smtClean="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Luxury spot additional cost: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3012688" y="1008675"/>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smtClean="0">
                <a:solidFill>
                  <a:schemeClr val="accent4">
                    <a:lumMod val="20000"/>
                    <a:lumOff val="80000"/>
                  </a:schemeClr>
                </a:solidFill>
                <a:latin typeface="Angsana New" charset="0"/>
                <a:ea typeface="Angsana New" charset="0"/>
                <a:cs typeface="Angsana New" charset="0"/>
              </a:rPr>
              <a:t>Behavior:			</a:t>
            </a:r>
            <a:endParaRPr lang="en-US" dirty="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a:spLocks noGrp="1"/>
          </p:cNvSpPr>
          <p:nvPr>
            <p:ph idx="1"/>
          </p:nvPr>
        </p:nvSpPr>
        <p:spPr>
          <a:xfrm>
            <a:off x="5255824" y="996767"/>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(0,0)</a:t>
            </a:r>
            <a:endParaRPr lang="en-US" dirty="0" smtClean="0">
              <a:solidFill>
                <a:schemeClr val="bg1">
                  <a:lumMod val="95000"/>
                </a:schemeClr>
              </a:solidFill>
              <a:latin typeface="Angsana New" charset="0"/>
              <a:ea typeface="Angsana New" charset="0"/>
              <a:cs typeface="Angsana New"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10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endParaRPr lang="en-US" dirty="0" smtClean="0">
              <a:solidFill>
                <a:schemeClr val="bg1">
                  <a:lumMod val="95000"/>
                </a:schemeClr>
              </a:solidFill>
              <a:latin typeface="Angsana New" charset="0"/>
              <a:ea typeface="Angsana New" charset="0"/>
              <a:cs typeface="Angsana New"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regular</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6" name="Content Placeholder 2"/>
          <p:cNvSpPr txBox="1">
            <a:spLocks/>
          </p:cNvSpPr>
          <p:nvPr/>
        </p:nvSpPr>
        <p:spPr>
          <a:xfrm>
            <a:off x="6856023" y="1010504"/>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a:t>
            </a:r>
            <a:r>
              <a:rPr lang="en-US" dirty="0" err="1" smtClean="0">
                <a:solidFill>
                  <a:schemeClr val="bg1">
                    <a:lumMod val="95000"/>
                  </a:schemeClr>
                </a:solidFill>
                <a:latin typeface="Angsana New" charset="0"/>
                <a:ea typeface="Angsana New" charset="0"/>
                <a:cs typeface="Angsana New" charset="0"/>
              </a:rPr>
              <a:t>owdistance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55368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(10,10)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sp>
        <p:nvSpPr>
          <p:cNvPr id="8" name="Content Placeholder 2"/>
          <p:cNvSpPr txBox="1">
            <a:spLocks/>
          </p:cNvSpPr>
          <p:nvPr/>
        </p:nvSpPr>
        <p:spPr>
          <a:xfrm>
            <a:off x="6946510"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sp>
        <p:nvSpPr>
          <p:cNvPr id="9" name="TextBox 8"/>
          <p:cNvSpPr txBox="1"/>
          <p:nvPr/>
        </p:nvSpPr>
        <p:spPr>
          <a:xfrm>
            <a:off x="3012688" y="721201"/>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Cars</a:t>
            </a:r>
            <a:endParaRPr lang="en-US" sz="2800" b="1" dirty="0">
              <a:solidFill>
                <a:schemeClr val="accent4"/>
              </a:solidFill>
              <a:latin typeface="Angsana New" charset="0"/>
              <a:ea typeface="Angsana New" charset="0"/>
              <a:cs typeface="Angsana New" charset="0"/>
            </a:endParaRPr>
          </a:p>
        </p:txBody>
      </p:sp>
      <p:sp>
        <p:nvSpPr>
          <p:cNvPr id="10" name="TextBox 9"/>
          <p:cNvSpPr txBox="1"/>
          <p:nvPr/>
        </p:nvSpPr>
        <p:spPr>
          <a:xfrm>
            <a:off x="3012688" y="3717279"/>
            <a:ext cx="4714873" cy="523220"/>
          </a:xfrm>
          <a:prstGeom prst="rect">
            <a:avLst/>
          </a:prstGeom>
          <a:noFill/>
        </p:spPr>
        <p:txBody>
          <a:bodyPr wrap="square" rtlCol="0">
            <a:spAutoFit/>
          </a:bodyPr>
          <a:lstStyle/>
          <a:p>
            <a:pPr algn="ctr"/>
            <a:r>
              <a:rPr lang="en-US" sz="2800" b="1" dirty="0" smtClean="0">
                <a:solidFill>
                  <a:schemeClr val="accent4"/>
                </a:solidFill>
                <a:latin typeface="Angsana New" charset="0"/>
                <a:ea typeface="Angsana New" charset="0"/>
                <a:cs typeface="Angsana New" charset="0"/>
              </a:rPr>
              <a:t>Parking Lots</a:t>
            </a:r>
            <a:endParaRPr lang="en-US" sz="2800" b="1" dirty="0">
              <a:solidFill>
                <a:schemeClr val="accent4"/>
              </a:solidFill>
              <a:latin typeface="Angsana New" charset="0"/>
              <a:ea typeface="Angsana New" charset="0"/>
              <a:cs typeface="Angsana New" charset="0"/>
            </a:endParaRPr>
          </a:p>
        </p:txBody>
      </p:sp>
      <p:sp>
        <p:nvSpPr>
          <p:cNvPr id="15" name="Content Placeholder 2"/>
          <p:cNvSpPr txBox="1">
            <a:spLocks/>
          </p:cNvSpPr>
          <p:nvPr/>
        </p:nvSpPr>
        <p:spPr>
          <a:xfrm>
            <a:off x="8151425" y="100867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smtClean="0">
                <a:solidFill>
                  <a:schemeClr val="bg1">
                    <a:lumMod val="95000"/>
                  </a:schemeClr>
                </a:solidFill>
                <a:latin typeface="Angsana New" charset="0"/>
                <a:ea typeface="Angsana New" charset="0"/>
                <a:cs typeface="Angsana New" charset="0"/>
              </a:rPr>
              <a:t>lowcost</a:t>
            </a:r>
            <a:endParaRPr lang="en-US" dirty="0">
              <a:solidFill>
                <a:schemeClr val="bg1">
                  <a:lumMod val="95000"/>
                </a:schemeClr>
              </a:solidFill>
              <a:latin typeface="Angsana New" charset="0"/>
              <a:ea typeface="Angsana New" charset="0"/>
              <a:cs typeface="Angsana New" charset="0"/>
            </a:endParaRPr>
          </a:p>
        </p:txBody>
      </p:sp>
      <p:sp>
        <p:nvSpPr>
          <p:cNvPr id="23" name="Content Placeholder 2"/>
          <p:cNvSpPr txBox="1">
            <a:spLocks/>
          </p:cNvSpPr>
          <p:nvPr/>
        </p:nvSpPr>
        <p:spPr>
          <a:xfrm>
            <a:off x="82419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(4,4)</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endParaRPr lang="en-US" dirty="0" smtClean="0">
              <a:solidFill>
                <a:schemeClr val="bg1">
                  <a:lumMod val="95000"/>
                </a:schemeClr>
              </a:solidFill>
              <a:latin typeface="Angsana New" charset="0"/>
              <a:ea typeface="Angsana New" charset="0"/>
              <a:cs typeface="Angsana New" charset="0"/>
            </a:endParaRPr>
          </a:p>
          <a:p>
            <a:pPr marL="0" indent="0" algn="ctr">
              <a:lnSpc>
                <a:spcPct val="100000"/>
              </a:lnSpc>
              <a:spcBef>
                <a:spcPts val="0"/>
              </a:spcBef>
              <a:buFontTx/>
              <a:buNone/>
            </a:pPr>
            <a:r>
              <a:rPr lang="en-US" dirty="0" smtClean="0">
                <a:solidFill>
                  <a:schemeClr val="bg1">
                    <a:lumMod val="95000"/>
                  </a:schemeClr>
                </a:solidFill>
                <a:latin typeface="Angsana New" charset="0"/>
                <a:ea typeface="Angsana New" charset="0"/>
                <a:cs typeface="Angsana New" charset="0"/>
              </a:rPr>
              <a:t>110</a:t>
            </a:r>
          </a:p>
        </p:txBody>
      </p:sp>
      <p:grpSp>
        <p:nvGrpSpPr>
          <p:cNvPr id="29" name="Group 28"/>
          <p:cNvGrpSpPr/>
          <p:nvPr/>
        </p:nvGrpSpPr>
        <p:grpSpPr>
          <a:xfrm>
            <a:off x="5436801" y="0"/>
            <a:ext cx="1433512" cy="1256328"/>
            <a:chOff x="3262313" y="-79989"/>
            <a:chExt cx="1433512" cy="1256328"/>
          </a:xfrm>
        </p:grpSpPr>
        <p:sp>
          <p:nvSpPr>
            <p:cNvPr id="26" name="TextBox 25"/>
            <p:cNvSpPr txBox="1"/>
            <p:nvPr/>
          </p:nvSpPr>
          <p:spPr>
            <a:xfrm>
              <a:off x="3262313" y="-79989"/>
              <a:ext cx="1433512" cy="954107"/>
            </a:xfrm>
            <a:prstGeom prst="rect">
              <a:avLst/>
            </a:prstGeom>
            <a:noFill/>
          </p:spPr>
          <p:txBody>
            <a:bodyPr wrap="square" rtlCol="0">
              <a:spAutoFit/>
            </a:bodyPr>
            <a:lstStyle/>
            <a:p>
              <a:pPr algn="ctr"/>
              <a:r>
                <a:rPr lang="en-US" sz="2800" dirty="0" smtClean="0">
                  <a:solidFill>
                    <a:srgbClr val="00B0F0"/>
                  </a:solidFill>
                  <a:latin typeface="Angsana New" charset="0"/>
                  <a:ea typeface="Angsana New" charset="0"/>
                  <a:cs typeface="Angsana New" charset="0"/>
                </a:rPr>
                <a:t>1</a:t>
              </a:r>
              <a:r>
                <a:rPr lang="en-US" sz="2800" baseline="30000" dirty="0" smtClean="0">
                  <a:solidFill>
                    <a:srgbClr val="00B0F0"/>
                  </a:solidFill>
                  <a:latin typeface="Angsana New" charset="0"/>
                  <a:ea typeface="Angsana New" charset="0"/>
                  <a:cs typeface="Angsana New" charset="0"/>
                </a:rPr>
                <a:t>st</a:t>
              </a:r>
              <a:r>
                <a:rPr lang="en-US" sz="2800" dirty="0" smtClean="0">
                  <a:solidFill>
                    <a:srgbClr val="00B0F0"/>
                  </a:solidFill>
                  <a:latin typeface="Angsana New" charset="0"/>
                  <a:ea typeface="Angsana New" charset="0"/>
                  <a:cs typeface="Angsana New" charset="0"/>
                </a:rPr>
                <a:t> experiment</a:t>
              </a:r>
            </a:p>
          </p:txBody>
        </p:sp>
        <p:sp>
          <p:nvSpPr>
            <p:cNvPr id="28" name="Right Brace 27"/>
            <p:cNvSpPr/>
            <p:nvPr/>
          </p:nvSpPr>
          <p:spPr>
            <a:xfrm rot="5400000" flipH="1" flipV="1">
              <a:off x="3745822" y="664489"/>
              <a:ext cx="422332" cy="601367"/>
            </a:xfrm>
            <a:prstGeom prst="rightBrace">
              <a:avLst>
                <a:gd name="adj1" fmla="val 8333"/>
                <a:gd name="adj2" fmla="val 4858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6846499" y="19053"/>
            <a:ext cx="1433512" cy="1256328"/>
            <a:chOff x="3262313" y="-79989"/>
            <a:chExt cx="1433512" cy="1256328"/>
          </a:xfrm>
        </p:grpSpPr>
        <p:sp>
          <p:nvSpPr>
            <p:cNvPr id="31" name="TextBox 30"/>
            <p:cNvSpPr txBox="1"/>
            <p:nvPr/>
          </p:nvSpPr>
          <p:spPr>
            <a:xfrm>
              <a:off x="3262313" y="-79989"/>
              <a:ext cx="1433512" cy="954107"/>
            </a:xfrm>
            <a:prstGeom prst="rect">
              <a:avLst/>
            </a:prstGeom>
            <a:noFill/>
          </p:spPr>
          <p:txBody>
            <a:bodyPr wrap="square" rtlCol="0">
              <a:spAutoFit/>
            </a:bodyPr>
            <a:lstStyle/>
            <a:p>
              <a:pPr algn="ctr"/>
              <a:r>
                <a:rPr lang="en-US" sz="2800" dirty="0" smtClean="0">
                  <a:solidFill>
                    <a:srgbClr val="00B0F0"/>
                  </a:solidFill>
                  <a:latin typeface="Angsana New" charset="0"/>
                  <a:ea typeface="Angsana New" charset="0"/>
                  <a:cs typeface="Angsana New" charset="0"/>
                </a:rPr>
                <a:t>2</a:t>
              </a:r>
              <a:r>
                <a:rPr lang="en-US" sz="2800" baseline="30000" dirty="0" smtClean="0">
                  <a:solidFill>
                    <a:srgbClr val="00B0F0"/>
                  </a:solidFill>
                  <a:latin typeface="Angsana New" charset="0"/>
                  <a:ea typeface="Angsana New" charset="0"/>
                  <a:cs typeface="Angsana New" charset="0"/>
                </a:rPr>
                <a:t>nd</a:t>
              </a:r>
              <a:r>
                <a:rPr lang="en-US" sz="2800" dirty="0" smtClean="0">
                  <a:solidFill>
                    <a:srgbClr val="00B0F0"/>
                  </a:solidFill>
                  <a:latin typeface="Angsana New" charset="0"/>
                  <a:ea typeface="Angsana New" charset="0"/>
                  <a:cs typeface="Angsana New" charset="0"/>
                </a:rPr>
                <a:t> experiment</a:t>
              </a:r>
            </a:p>
          </p:txBody>
        </p:sp>
        <p:sp>
          <p:nvSpPr>
            <p:cNvPr id="32" name="Right Brace 31"/>
            <p:cNvSpPr/>
            <p:nvPr/>
          </p:nvSpPr>
          <p:spPr>
            <a:xfrm rot="5400000" flipH="1" flipV="1">
              <a:off x="3745822" y="664489"/>
              <a:ext cx="422332" cy="601367"/>
            </a:xfrm>
            <a:prstGeom prst="rightBrace">
              <a:avLst>
                <a:gd name="adj1" fmla="val 8333"/>
                <a:gd name="adj2" fmla="val 4858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8132376" y="10770"/>
            <a:ext cx="1433512" cy="1256328"/>
            <a:chOff x="3262313" y="-79989"/>
            <a:chExt cx="1433512" cy="1256328"/>
          </a:xfrm>
        </p:grpSpPr>
        <p:sp>
          <p:nvSpPr>
            <p:cNvPr id="34" name="TextBox 33"/>
            <p:cNvSpPr txBox="1"/>
            <p:nvPr/>
          </p:nvSpPr>
          <p:spPr>
            <a:xfrm>
              <a:off x="3262313" y="-79989"/>
              <a:ext cx="1433512" cy="954107"/>
            </a:xfrm>
            <a:prstGeom prst="rect">
              <a:avLst/>
            </a:prstGeom>
            <a:noFill/>
          </p:spPr>
          <p:txBody>
            <a:bodyPr wrap="square" rtlCol="0">
              <a:spAutoFit/>
            </a:bodyPr>
            <a:lstStyle/>
            <a:p>
              <a:pPr algn="ctr"/>
              <a:r>
                <a:rPr lang="en-US" sz="2800" dirty="0" smtClean="0">
                  <a:solidFill>
                    <a:srgbClr val="00B0F0"/>
                  </a:solidFill>
                  <a:latin typeface="Angsana New" charset="0"/>
                  <a:ea typeface="Angsana New" charset="0"/>
                  <a:cs typeface="Angsana New" charset="0"/>
                </a:rPr>
                <a:t>3</a:t>
              </a:r>
              <a:r>
                <a:rPr lang="en-US" sz="2800" baseline="30000" dirty="0" smtClean="0">
                  <a:solidFill>
                    <a:srgbClr val="00B0F0"/>
                  </a:solidFill>
                  <a:latin typeface="Angsana New" charset="0"/>
                  <a:ea typeface="Angsana New" charset="0"/>
                  <a:cs typeface="Angsana New" charset="0"/>
                </a:rPr>
                <a:t>rd</a:t>
              </a:r>
              <a:r>
                <a:rPr lang="en-US" sz="2800" dirty="0" smtClean="0">
                  <a:solidFill>
                    <a:srgbClr val="00B0F0"/>
                  </a:solidFill>
                  <a:latin typeface="Angsana New" charset="0"/>
                  <a:ea typeface="Angsana New" charset="0"/>
                  <a:cs typeface="Angsana New" charset="0"/>
                </a:rPr>
                <a:t> experiment</a:t>
              </a:r>
            </a:p>
          </p:txBody>
        </p:sp>
        <p:sp>
          <p:nvSpPr>
            <p:cNvPr id="35" name="Right Brace 34"/>
            <p:cNvSpPr/>
            <p:nvPr/>
          </p:nvSpPr>
          <p:spPr>
            <a:xfrm rot="5400000" flipH="1" flipV="1">
              <a:off x="3745822" y="664489"/>
              <a:ext cx="422332" cy="601367"/>
            </a:xfrm>
            <a:prstGeom prst="rightBrace">
              <a:avLst>
                <a:gd name="adj1" fmla="val 8333"/>
                <a:gd name="adj2" fmla="val 4858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Right Brace 35"/>
          <p:cNvSpPr/>
          <p:nvPr/>
        </p:nvSpPr>
        <p:spPr>
          <a:xfrm rot="5400000" flipH="1" flipV="1">
            <a:off x="7317616" y="2430379"/>
            <a:ext cx="236474" cy="3383765"/>
          </a:xfrm>
          <a:prstGeom prst="rightBrace">
            <a:avLst>
              <a:gd name="adj1" fmla="val 8333"/>
              <a:gd name="adj2" fmla="val 4858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TextBox 36"/>
          <p:cNvSpPr txBox="1"/>
          <p:nvPr/>
        </p:nvSpPr>
        <p:spPr>
          <a:xfrm>
            <a:off x="6217852" y="3562224"/>
            <a:ext cx="2887454" cy="523220"/>
          </a:xfrm>
          <a:prstGeom prst="rect">
            <a:avLst/>
          </a:prstGeom>
          <a:noFill/>
        </p:spPr>
        <p:txBody>
          <a:bodyPr wrap="square" rtlCol="0">
            <a:spAutoFit/>
          </a:bodyPr>
          <a:lstStyle/>
          <a:p>
            <a:pPr algn="just"/>
            <a:r>
              <a:rPr lang="en-US" sz="2800" dirty="0">
                <a:solidFill>
                  <a:srgbClr val="00B0F0"/>
                </a:solidFill>
                <a:latin typeface="Angsana New" charset="0"/>
                <a:ea typeface="Angsana New" charset="0"/>
                <a:cs typeface="Angsana New" charset="0"/>
              </a:rPr>
              <a:t>s</a:t>
            </a:r>
            <a:r>
              <a:rPr lang="en-US" sz="2800" dirty="0" smtClean="0">
                <a:solidFill>
                  <a:srgbClr val="00B0F0"/>
                </a:solidFill>
                <a:latin typeface="Angsana New" charset="0"/>
                <a:ea typeface="Angsana New" charset="0"/>
                <a:cs typeface="Angsana New" charset="0"/>
              </a:rPr>
              <a:t>imilar to 3 experiments</a:t>
            </a:r>
          </a:p>
        </p:txBody>
      </p:sp>
    </p:spTree>
    <p:extLst>
      <p:ext uri="{BB962C8B-B14F-4D97-AF65-F5344CB8AC3E}">
        <p14:creationId xmlns:p14="http://schemas.microsoft.com/office/powerpoint/2010/main" val="274103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989062" y="806090"/>
            <a:ext cx="5489162" cy="5505114"/>
            <a:chOff x="3208154" y="869795"/>
            <a:chExt cx="5489162" cy="5505114"/>
          </a:xfrm>
        </p:grpSpPr>
        <p:pic>
          <p:nvPicPr>
            <p:cNvPr id="4" name="Picture 3"/>
            <p:cNvPicPr>
              <a:picLocks noChangeAspect="1"/>
            </p:cNvPicPr>
            <p:nvPr/>
          </p:nvPicPr>
          <p:blipFill>
            <a:blip r:embed="rId2"/>
            <a:stretch>
              <a:fillRect/>
            </a:stretch>
          </p:blipFill>
          <p:spPr>
            <a:xfrm>
              <a:off x="3652838" y="1066800"/>
              <a:ext cx="4876800" cy="4876800"/>
            </a:xfrm>
            <a:prstGeom prst="rect">
              <a:avLst/>
            </a:prstGeom>
          </p:spPr>
        </p:pic>
        <p:sp>
          <p:nvSpPr>
            <p:cNvPr id="6" name="TextBox 5"/>
            <p:cNvSpPr txBox="1"/>
            <p:nvPr/>
          </p:nvSpPr>
          <p:spPr>
            <a:xfrm>
              <a:off x="3720503" y="5473958"/>
              <a:ext cx="971550"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Car</a:t>
              </a:r>
              <a:endParaRPr lang="en-US" sz="2800" dirty="0">
                <a:solidFill>
                  <a:schemeClr val="bg1">
                    <a:lumMod val="95000"/>
                  </a:schemeClr>
                </a:solidFill>
                <a:latin typeface="Angsana New" charset="0"/>
                <a:ea typeface="Angsana New" charset="0"/>
                <a:cs typeface="Angsana New" charset="0"/>
              </a:endParaRPr>
            </a:p>
          </p:txBody>
        </p:sp>
        <p:sp>
          <p:nvSpPr>
            <p:cNvPr id="7" name="Oval 6"/>
            <p:cNvSpPr/>
            <p:nvPr/>
          </p:nvSpPr>
          <p:spPr>
            <a:xfrm>
              <a:off x="5991225" y="3398043"/>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759860" y="4626698"/>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92028" y="4869444"/>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52825" y="5836443"/>
              <a:ext cx="200025" cy="21431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86918" y="4088120"/>
              <a:ext cx="1978262"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ParkingLot1 </a:t>
              </a:r>
              <a:r>
                <a:rPr lang="mr-IN" sz="2800" dirty="0" smtClean="0">
                  <a:solidFill>
                    <a:schemeClr val="accent4">
                      <a:lumMod val="20000"/>
                      <a:lumOff val="80000"/>
                    </a:schemeClr>
                  </a:solidFill>
                  <a:latin typeface="Angsana New" charset="0"/>
                  <a:ea typeface="Angsana New" charset="0"/>
                  <a:cs typeface="Angsana New" charset="0"/>
                </a:rPr>
                <a:t>–</a:t>
              </a:r>
              <a:r>
                <a:rPr lang="en-US" sz="2800" dirty="0" smtClean="0">
                  <a:solidFill>
                    <a:schemeClr val="accent4">
                      <a:lumMod val="20000"/>
                      <a:lumOff val="80000"/>
                    </a:schemeClr>
                  </a:solidFill>
                  <a:latin typeface="Angsana New" charset="0"/>
                  <a:ea typeface="Angsana New" charset="0"/>
                  <a:cs typeface="Angsana New" charset="0"/>
                </a:rPr>
                <a:t> 2€</a:t>
              </a:r>
              <a:endParaRPr lang="en-US" sz="2800" dirty="0">
                <a:solidFill>
                  <a:schemeClr val="accent4">
                    <a:lumMod val="20000"/>
                    <a:lumOff val="80000"/>
                  </a:schemeClr>
                </a:solidFill>
                <a:latin typeface="Angsana New" charset="0"/>
                <a:ea typeface="Angsana New" charset="0"/>
                <a:cs typeface="Angsana New" charset="0"/>
              </a:endParaRPr>
            </a:p>
          </p:txBody>
        </p:sp>
        <p:sp>
          <p:nvSpPr>
            <p:cNvPr id="13" name="TextBox 12"/>
            <p:cNvSpPr txBox="1"/>
            <p:nvPr/>
          </p:nvSpPr>
          <p:spPr>
            <a:xfrm>
              <a:off x="4489938" y="4947099"/>
              <a:ext cx="1866257"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ParkingLot0 </a:t>
              </a:r>
              <a:r>
                <a:rPr lang="mr-IN" sz="2800" dirty="0" smtClean="0">
                  <a:solidFill>
                    <a:schemeClr val="accent4">
                      <a:lumMod val="20000"/>
                      <a:lumOff val="80000"/>
                    </a:schemeClr>
                  </a:solidFill>
                  <a:latin typeface="Angsana New" charset="0"/>
                  <a:ea typeface="Angsana New" charset="0"/>
                  <a:cs typeface="Angsana New" charset="0"/>
                </a:rPr>
                <a:t>–</a:t>
              </a:r>
              <a:r>
                <a:rPr lang="en-US" sz="2800" dirty="0" smtClean="0">
                  <a:solidFill>
                    <a:schemeClr val="accent4">
                      <a:lumMod val="20000"/>
                      <a:lumOff val="80000"/>
                    </a:schemeClr>
                  </a:solidFill>
                  <a:latin typeface="Angsana New" charset="0"/>
                  <a:ea typeface="Angsana New" charset="0"/>
                  <a:cs typeface="Angsana New" charset="0"/>
                </a:rPr>
                <a:t> 1€</a:t>
              </a:r>
              <a:endParaRPr lang="en-US" sz="2800" dirty="0">
                <a:solidFill>
                  <a:schemeClr val="accent4">
                    <a:lumMod val="20000"/>
                    <a:lumOff val="80000"/>
                  </a:schemeClr>
                </a:solidFill>
                <a:latin typeface="Angsana New" charset="0"/>
                <a:ea typeface="Angsana New" charset="0"/>
                <a:cs typeface="Angsana New" charset="0"/>
              </a:endParaRPr>
            </a:p>
          </p:txBody>
        </p:sp>
        <p:sp>
          <p:nvSpPr>
            <p:cNvPr id="14" name="TextBox 13"/>
            <p:cNvSpPr txBox="1"/>
            <p:nvPr/>
          </p:nvSpPr>
          <p:spPr>
            <a:xfrm>
              <a:off x="5899404" y="2962819"/>
              <a:ext cx="1928751" cy="523220"/>
            </a:xfrm>
            <a:prstGeom prst="rect">
              <a:avLst/>
            </a:prstGeom>
            <a:noFill/>
          </p:spPr>
          <p:txBody>
            <a:bodyPr wrap="square" rtlCol="0">
              <a:spAutoFit/>
            </a:bodyPr>
            <a:lstStyle/>
            <a:p>
              <a:r>
                <a:rPr lang="en-US" sz="2800" dirty="0" smtClean="0">
                  <a:solidFill>
                    <a:schemeClr val="bg1">
                      <a:lumMod val="95000"/>
                    </a:schemeClr>
                  </a:solidFill>
                  <a:latin typeface="Angsana New" charset="0"/>
                  <a:ea typeface="Angsana New" charset="0"/>
                  <a:cs typeface="Angsana New" charset="0"/>
                </a:rPr>
                <a:t>ParkingLot2 </a:t>
              </a:r>
              <a:r>
                <a:rPr lang="mr-IN" sz="2800" dirty="0" smtClean="0">
                  <a:solidFill>
                    <a:schemeClr val="accent4">
                      <a:lumMod val="20000"/>
                      <a:lumOff val="80000"/>
                    </a:schemeClr>
                  </a:solidFill>
                  <a:latin typeface="Angsana New" charset="0"/>
                  <a:ea typeface="Angsana New" charset="0"/>
                  <a:cs typeface="Angsana New" charset="0"/>
                </a:rPr>
                <a:t>–</a:t>
              </a:r>
              <a:r>
                <a:rPr lang="en-US" sz="2800" dirty="0" smtClean="0">
                  <a:solidFill>
                    <a:schemeClr val="accent4">
                      <a:lumMod val="20000"/>
                      <a:lumOff val="80000"/>
                    </a:schemeClr>
                  </a:solidFill>
                  <a:latin typeface="Angsana New" charset="0"/>
                  <a:ea typeface="Angsana New" charset="0"/>
                  <a:cs typeface="Angsana New" charset="0"/>
                </a:rPr>
                <a:t> 4€</a:t>
              </a:r>
              <a:endParaRPr lang="en-US" sz="2800" dirty="0">
                <a:solidFill>
                  <a:schemeClr val="accent4">
                    <a:lumMod val="20000"/>
                    <a:lumOff val="80000"/>
                  </a:schemeClr>
                </a:solidFill>
                <a:latin typeface="Angsana New" charset="0"/>
                <a:ea typeface="Angsana New" charset="0"/>
                <a:cs typeface="Angsana New" charset="0"/>
              </a:endParaRPr>
            </a:p>
          </p:txBody>
        </p:sp>
        <p:sp>
          <p:nvSpPr>
            <p:cNvPr id="15" name="TextBox 14"/>
            <p:cNvSpPr txBox="1"/>
            <p:nvPr/>
          </p:nvSpPr>
          <p:spPr>
            <a:xfrm>
              <a:off x="4692053" y="5851689"/>
              <a:ext cx="359449"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16" name="TextBox 15"/>
            <p:cNvSpPr txBox="1"/>
            <p:nvPr/>
          </p:nvSpPr>
          <p:spPr>
            <a:xfrm>
              <a:off x="4432617" y="5836443"/>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sp>
          <p:nvSpPr>
            <p:cNvPr id="17" name="TextBox 16"/>
            <p:cNvSpPr txBox="1"/>
            <p:nvPr/>
          </p:nvSpPr>
          <p:spPr>
            <a:xfrm>
              <a:off x="5911512" y="5846265"/>
              <a:ext cx="444683"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8" name="TextBox 17"/>
            <p:cNvSpPr txBox="1"/>
            <p:nvPr/>
          </p:nvSpPr>
          <p:spPr>
            <a:xfrm>
              <a:off x="3208154" y="3224429"/>
              <a:ext cx="444683"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9" name="TextBox 18"/>
            <p:cNvSpPr txBox="1"/>
            <p:nvPr/>
          </p:nvSpPr>
          <p:spPr>
            <a:xfrm>
              <a:off x="3280135" y="4453380"/>
              <a:ext cx="359449" cy="523220"/>
            </a:xfrm>
            <a:prstGeom prst="rect">
              <a:avLst/>
            </a:prstGeom>
            <a:noFill/>
          </p:spPr>
          <p:txBody>
            <a:bodyPr wrap="square" rtlCol="0">
              <a:spAutoFit/>
            </a:bodyPr>
            <a:lstStyle/>
            <a:p>
              <a:pPr algn="ctr"/>
              <a:r>
                <a:rPr lang="en-US" sz="2800" smtClean="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20" name="TextBox 19"/>
            <p:cNvSpPr txBox="1"/>
            <p:nvPr/>
          </p:nvSpPr>
          <p:spPr>
            <a:xfrm>
              <a:off x="3258628" y="4713982"/>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cxnSp>
          <p:nvCxnSpPr>
            <p:cNvPr id="24" name="Straight Arrow Connector 23"/>
            <p:cNvCxnSpPr>
              <a:stCxn id="10" idx="0"/>
            </p:cNvCxnSpPr>
            <p:nvPr/>
          </p:nvCxnSpPr>
          <p:spPr>
            <a:xfrm flipV="1">
              <a:off x="3652838" y="869795"/>
              <a:ext cx="6625" cy="4966648"/>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p:cNvCxnSpPr>
            <p:nvPr/>
          </p:nvCxnSpPr>
          <p:spPr>
            <a:xfrm flipV="1">
              <a:off x="3752850" y="5943599"/>
              <a:ext cx="4944466" cy="1"/>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224523" y="947423"/>
            <a:ext cx="4422172" cy="5693866"/>
          </a:xfrm>
          <a:prstGeom prst="rect">
            <a:avLst/>
          </a:prstGeom>
          <a:noFill/>
        </p:spPr>
        <p:txBody>
          <a:bodyPr wrap="square" rtlCol="0">
            <a:spAutoFit/>
          </a:bodyPr>
          <a:lstStyle/>
          <a:p>
            <a:pPr algn="just"/>
            <a:r>
              <a:rPr lang="en-US" sz="2800" dirty="0" smtClean="0">
                <a:solidFill>
                  <a:schemeClr val="bg1">
                    <a:lumMod val="95000"/>
                  </a:schemeClr>
                </a:solidFill>
                <a:latin typeface="Angsana New" charset="0"/>
                <a:ea typeface="Angsana New" charset="0"/>
                <a:cs typeface="Angsana New" charset="0"/>
              </a:rPr>
              <a:t>1</a:t>
            </a:r>
            <a:r>
              <a:rPr lang="en-US" sz="2800" baseline="30000" dirty="0" smtClean="0">
                <a:solidFill>
                  <a:schemeClr val="bg1">
                    <a:lumMod val="95000"/>
                  </a:schemeClr>
                </a:solidFill>
                <a:latin typeface="Angsana New" charset="0"/>
                <a:ea typeface="Angsana New" charset="0"/>
                <a:cs typeface="Angsana New" charset="0"/>
              </a:rPr>
              <a:t>st</a:t>
            </a:r>
            <a:r>
              <a:rPr lang="en-US" sz="2800" dirty="0" smtClean="0">
                <a:solidFill>
                  <a:schemeClr val="bg1">
                    <a:lumMod val="95000"/>
                  </a:schemeClr>
                </a:solidFill>
                <a:latin typeface="Angsana New" charset="0"/>
                <a:ea typeface="Angsana New" charset="0"/>
                <a:cs typeface="Angsana New" charset="0"/>
              </a:rPr>
              <a:t> experiment:</a:t>
            </a:r>
          </a:p>
          <a:p>
            <a:pPr algn="just"/>
            <a:r>
              <a:rPr lang="en-US" sz="2800" dirty="0" smtClean="0">
                <a:solidFill>
                  <a:schemeClr val="bg1">
                    <a:lumMod val="95000"/>
                  </a:schemeClr>
                </a:solidFill>
                <a:latin typeface="Angsana New" charset="0"/>
                <a:ea typeface="Angsana New" charset="0"/>
                <a:cs typeface="Angsana New" charset="0"/>
              </a:rPr>
              <a:t>Car chooses option which combines lowest cost and distance.</a:t>
            </a:r>
          </a:p>
          <a:p>
            <a:pPr algn="just"/>
            <a:endParaRPr lang="en-US" sz="2800" dirty="0" smtClean="0">
              <a:solidFill>
                <a:schemeClr val="bg1">
                  <a:lumMod val="95000"/>
                </a:schemeClr>
              </a:solidFill>
              <a:latin typeface="Angsana New" charset="0"/>
              <a:ea typeface="Angsana New" charset="0"/>
              <a:cs typeface="Angsana New" charset="0"/>
            </a:endParaRPr>
          </a:p>
          <a:p>
            <a:pPr algn="just"/>
            <a:r>
              <a:rPr lang="en-US" sz="2800" dirty="0" smtClean="0">
                <a:solidFill>
                  <a:schemeClr val="bg1">
                    <a:lumMod val="95000"/>
                  </a:schemeClr>
                </a:solidFill>
                <a:latin typeface="Angsana New" charset="0"/>
                <a:ea typeface="Angsana New" charset="0"/>
                <a:cs typeface="Angsana New" charset="0"/>
              </a:rPr>
              <a:t>2</a:t>
            </a:r>
            <a:r>
              <a:rPr lang="en-US" sz="2800" baseline="30000" dirty="0" smtClean="0">
                <a:solidFill>
                  <a:schemeClr val="bg1">
                    <a:lumMod val="95000"/>
                  </a:schemeClr>
                </a:solidFill>
                <a:latin typeface="Angsana New" charset="0"/>
                <a:ea typeface="Angsana New" charset="0"/>
                <a:cs typeface="Angsana New" charset="0"/>
              </a:rPr>
              <a:t>nd</a:t>
            </a:r>
            <a:r>
              <a:rPr lang="en-US" sz="2800" dirty="0" smtClean="0">
                <a:solidFill>
                  <a:schemeClr val="bg1">
                    <a:lumMod val="95000"/>
                  </a:schemeClr>
                </a:solidFill>
                <a:latin typeface="Angsana New" charset="0"/>
                <a:ea typeface="Angsana New" charset="0"/>
                <a:cs typeface="Angsana New" charset="0"/>
              </a:rPr>
              <a:t> experiment:</a:t>
            </a:r>
          </a:p>
          <a:p>
            <a:pPr algn="just"/>
            <a:r>
              <a:rPr lang="en-US" sz="2800" dirty="0" smtClean="0">
                <a:solidFill>
                  <a:schemeClr val="bg1">
                    <a:lumMod val="95000"/>
                  </a:schemeClr>
                </a:solidFill>
                <a:latin typeface="Angsana New" charset="0"/>
                <a:ea typeface="Angsana New" charset="0"/>
                <a:cs typeface="Angsana New" charset="0"/>
              </a:rPr>
              <a:t>Car with lower distance behavior chooses parking lot with lowest distance between them despite cost.</a:t>
            </a:r>
          </a:p>
          <a:p>
            <a:pPr algn="just"/>
            <a:endParaRPr lang="en-US" sz="2800" dirty="0" smtClean="0">
              <a:solidFill>
                <a:schemeClr val="bg1">
                  <a:lumMod val="95000"/>
                </a:schemeClr>
              </a:solidFill>
              <a:latin typeface="Angsana New" charset="0"/>
              <a:ea typeface="Angsana New" charset="0"/>
              <a:cs typeface="Angsana New" charset="0"/>
            </a:endParaRPr>
          </a:p>
          <a:p>
            <a:pPr algn="just"/>
            <a:r>
              <a:rPr lang="en-US" sz="2800" dirty="0" smtClean="0">
                <a:solidFill>
                  <a:schemeClr val="bg1">
                    <a:lumMod val="95000"/>
                  </a:schemeClr>
                </a:solidFill>
                <a:latin typeface="Angsana New" charset="0"/>
                <a:ea typeface="Angsana New" charset="0"/>
                <a:cs typeface="Angsana New" charset="0"/>
              </a:rPr>
              <a:t>3</a:t>
            </a:r>
            <a:r>
              <a:rPr lang="en-US" sz="2800" baseline="30000" dirty="0" smtClean="0">
                <a:solidFill>
                  <a:schemeClr val="bg1">
                    <a:lumMod val="95000"/>
                  </a:schemeClr>
                </a:solidFill>
                <a:latin typeface="Angsana New" charset="0"/>
                <a:ea typeface="Angsana New" charset="0"/>
                <a:cs typeface="Angsana New" charset="0"/>
              </a:rPr>
              <a:t>rd</a:t>
            </a:r>
            <a:r>
              <a:rPr lang="en-US" sz="2800" dirty="0" smtClean="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a:t>
            </a:r>
            <a:r>
              <a:rPr lang="en-US" sz="2800" dirty="0" smtClean="0">
                <a:solidFill>
                  <a:schemeClr val="bg1">
                    <a:lumMod val="95000"/>
                  </a:schemeClr>
                </a:solidFill>
                <a:latin typeface="Angsana New" charset="0"/>
                <a:ea typeface="Angsana New" charset="0"/>
                <a:cs typeface="Angsana New" charset="0"/>
              </a:rPr>
              <a:t>cost behavior </a:t>
            </a:r>
            <a:r>
              <a:rPr lang="en-US" sz="2800" dirty="0">
                <a:solidFill>
                  <a:schemeClr val="bg1">
                    <a:lumMod val="95000"/>
                  </a:schemeClr>
                </a:solidFill>
                <a:latin typeface="Angsana New" charset="0"/>
                <a:ea typeface="Angsana New" charset="0"/>
                <a:cs typeface="Angsana New" charset="0"/>
              </a:rPr>
              <a:t>chooses parking lot with lowest </a:t>
            </a:r>
            <a:r>
              <a:rPr lang="en-US" sz="2800" dirty="0" smtClean="0">
                <a:solidFill>
                  <a:schemeClr val="bg1">
                    <a:lumMod val="95000"/>
                  </a:schemeClr>
                </a:solidFill>
                <a:latin typeface="Angsana New" charset="0"/>
                <a:ea typeface="Angsana New" charset="0"/>
                <a:cs typeface="Angsana New" charset="0"/>
              </a:rPr>
              <a:t>cost despite distance.</a:t>
            </a:r>
            <a:endParaRPr lang="en-US" sz="2800" dirty="0">
              <a:solidFill>
                <a:schemeClr val="bg1">
                  <a:lumMod val="95000"/>
                </a:schemeClr>
              </a:solidFill>
              <a:latin typeface="Angsana New" charset="0"/>
              <a:ea typeface="Angsana New" charset="0"/>
              <a:cs typeface="Angsana New" charset="0"/>
            </a:endParaRPr>
          </a:p>
          <a:p>
            <a:pPr algn="just"/>
            <a:endParaRPr lang="en-US" sz="2800" dirty="0" smtClean="0">
              <a:solidFill>
                <a:schemeClr val="bg1">
                  <a:lumMod val="95000"/>
                </a:schemeClr>
              </a:solidFill>
              <a:latin typeface="Angsana New" charset="0"/>
              <a:ea typeface="Angsana New" charset="0"/>
              <a:cs typeface="Angsana New"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89" y="6142041"/>
            <a:ext cx="3898900" cy="1905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059" y="4406746"/>
            <a:ext cx="3911600" cy="228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106" y="2248401"/>
            <a:ext cx="3937000" cy="203200"/>
          </a:xfrm>
          <a:prstGeom prst="rect">
            <a:avLst/>
          </a:prstGeom>
        </p:spPr>
      </p:pic>
    </p:spTree>
    <p:extLst>
      <p:ext uri="{BB962C8B-B14F-4D97-AF65-F5344CB8AC3E}">
        <p14:creationId xmlns:p14="http://schemas.microsoft.com/office/powerpoint/2010/main" val="1527270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Implemented Classes</a:t>
            </a:r>
            <a:endParaRPr lang="en-US" dirty="0"/>
          </a:p>
        </p:txBody>
      </p:sp>
      <p:pic>
        <p:nvPicPr>
          <p:cNvPr id="3" name="Picture 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239" t="2578" r="84623" b="70624"/>
          <a:stretch/>
        </p:blipFill>
        <p:spPr>
          <a:xfrm>
            <a:off x="234043" y="852407"/>
            <a:ext cx="3194957" cy="5832951"/>
          </a:xfrm>
          <a:prstGeom prst="rect">
            <a:avLst/>
          </a:prstGeom>
          <a:ln>
            <a:solidFill>
              <a:schemeClr val="tx1"/>
            </a:solidFill>
          </a:ln>
        </p:spPr>
      </p:pic>
      <p:sp>
        <p:nvSpPr>
          <p:cNvPr id="72" name="Rectangle 71"/>
          <p:cNvSpPr/>
          <p:nvPr/>
        </p:nvSpPr>
        <p:spPr>
          <a:xfrm>
            <a:off x="234043" y="365125"/>
            <a:ext cx="5965279" cy="523220"/>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Constructors for agents </a:t>
            </a:r>
            <a:r>
              <a:rPr lang="en-GB" sz="2800" dirty="0" smtClean="0">
                <a:solidFill>
                  <a:schemeClr val="accent4">
                    <a:lumMod val="20000"/>
                    <a:lumOff val="80000"/>
                  </a:schemeClr>
                </a:solidFill>
                <a:latin typeface="Angsana New" charset="0"/>
                <a:ea typeface="Angsana New" charset="0"/>
                <a:cs typeface="Angsana New" charset="0"/>
              </a:rPr>
              <a:t>Car </a:t>
            </a:r>
            <a:r>
              <a:rPr lang="en-GB" sz="2800" dirty="0" smtClean="0">
                <a:solidFill>
                  <a:schemeClr val="bg1">
                    <a:lumMod val="95000"/>
                  </a:schemeClr>
                </a:solidFill>
                <a:latin typeface="Angsana New" charset="0"/>
                <a:ea typeface="Angsana New" charset="0"/>
                <a:cs typeface="Angsana New" charset="0"/>
              </a:rPr>
              <a:t>and </a:t>
            </a:r>
            <a:r>
              <a:rPr lang="en-GB" sz="2800" dirty="0" smtClean="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a:t>
            </a:r>
            <a:endParaRPr lang="en-GB" sz="2800" dirty="0" smtClean="0">
              <a:solidFill>
                <a:schemeClr val="bg1">
                  <a:lumMod val="95000"/>
                </a:schemeClr>
              </a:solidFill>
              <a:latin typeface="Angsana New" charset="0"/>
              <a:ea typeface="Angsana New" charset="0"/>
              <a:cs typeface="Angsana New" charset="0"/>
            </a:endParaRPr>
          </a:p>
        </p:txBody>
      </p:sp>
      <p:pic>
        <p:nvPicPr>
          <p:cNvPr id="73" name="Picture 7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470" t="61856" r="79813" b="4144"/>
          <a:stretch/>
        </p:blipFill>
        <p:spPr>
          <a:xfrm>
            <a:off x="3674397" y="852407"/>
            <a:ext cx="3467746" cy="5832951"/>
          </a:xfrm>
          <a:prstGeom prst="rect">
            <a:avLst/>
          </a:prstGeom>
          <a:ln>
            <a:solidFill>
              <a:schemeClr val="tx1"/>
            </a:solidFill>
          </a:ln>
        </p:spPr>
      </p:pic>
      <p:pic>
        <p:nvPicPr>
          <p:cNvPr id="74" name="Picture 7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9766" t="65908" r="24703" b="9804"/>
          <a:stretch/>
        </p:blipFill>
        <p:spPr>
          <a:xfrm>
            <a:off x="7822327" y="2281586"/>
            <a:ext cx="3776870" cy="4403772"/>
          </a:xfrm>
          <a:prstGeom prst="rect">
            <a:avLst/>
          </a:prstGeom>
          <a:ln>
            <a:solidFill>
              <a:schemeClr val="tx1"/>
            </a:solidFill>
          </a:ln>
        </p:spPr>
      </p:pic>
      <p:sp>
        <p:nvSpPr>
          <p:cNvPr id="76" name="Rectangle 75"/>
          <p:cNvSpPr/>
          <p:nvPr/>
        </p:nvSpPr>
        <p:spPr>
          <a:xfrm>
            <a:off x="7568068" y="1327479"/>
            <a:ext cx="4031129" cy="954107"/>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Essentially main class, where all methods are called and initiated:</a:t>
            </a:r>
          </a:p>
        </p:txBody>
      </p:sp>
    </p:spTree>
    <p:extLst>
      <p:ext uri="{BB962C8B-B14F-4D97-AF65-F5344CB8AC3E}">
        <p14:creationId xmlns:p14="http://schemas.microsoft.com/office/powerpoint/2010/main" val="1345598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183" y="472450"/>
            <a:ext cx="5850272" cy="3108543"/>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Constructs </a:t>
            </a:r>
            <a:r>
              <a:rPr lang="en-GB" sz="2800" dirty="0">
                <a:solidFill>
                  <a:schemeClr val="bg1">
                    <a:lumMod val="95000"/>
                  </a:schemeClr>
                </a:solidFill>
                <a:latin typeface="Angsana New" charset="0"/>
                <a:ea typeface="Angsana New" charset="0"/>
                <a:cs typeface="Angsana New" charset="0"/>
              </a:rPr>
              <a:t>a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behaviour</a:t>
            </a:r>
            <a:r>
              <a:rPr lang="en-GB" sz="2800" dirty="0">
                <a:solidFill>
                  <a:schemeClr val="bg1">
                    <a:lumMod val="95000"/>
                  </a:schemeClr>
                </a:solidFill>
                <a:latin typeface="Angsana New" charset="0"/>
                <a:ea typeface="Angsana New" charset="0"/>
                <a:cs typeface="Angsana New" charset="0"/>
              </a:rPr>
              <a:t> responsible for handling the </a:t>
            </a:r>
            <a:r>
              <a:rPr lang="en-GB" sz="2800" dirty="0" err="1">
                <a:solidFill>
                  <a:schemeClr val="bg1">
                    <a:lumMod val="95000"/>
                  </a:schemeClr>
                </a:solidFill>
                <a:latin typeface="Angsana New" charset="0"/>
                <a:ea typeface="Angsana New" charset="0"/>
                <a:cs typeface="Angsana New" charset="0"/>
              </a:rPr>
              <a:t>ContractNetInitiator</a:t>
            </a:r>
            <a:r>
              <a:rPr lang="en-GB" sz="2800" dirty="0">
                <a:solidFill>
                  <a:schemeClr val="bg1">
                    <a:lumMod val="95000"/>
                  </a:schemeClr>
                </a:solidFill>
                <a:latin typeface="Angsana New" charset="0"/>
                <a:ea typeface="Angsana New" charset="0"/>
                <a:cs typeface="Angsana New" charset="0"/>
              </a:rPr>
              <a:t> </a:t>
            </a:r>
            <a:r>
              <a:rPr lang="en-GB" sz="2800" dirty="0" smtClean="0">
                <a:solidFill>
                  <a:schemeClr val="bg1">
                    <a:lumMod val="95000"/>
                  </a:schemeClr>
                </a:solidFill>
                <a:latin typeface="Angsana New" charset="0"/>
                <a:ea typeface="Angsana New" charset="0"/>
                <a:cs typeface="Angsana New" charset="0"/>
              </a:rPr>
              <a:t>role in our FIPA </a:t>
            </a:r>
            <a:r>
              <a:rPr lang="en-GB" sz="2800" dirty="0" err="1">
                <a:solidFill>
                  <a:schemeClr val="bg1">
                    <a:lumMod val="95000"/>
                  </a:schemeClr>
                </a:solidFill>
                <a:latin typeface="Angsana New" charset="0"/>
                <a:ea typeface="Angsana New" charset="0"/>
                <a:cs typeface="Angsana New" charset="0"/>
              </a:rPr>
              <a:t>ContractNet</a:t>
            </a:r>
            <a:r>
              <a:rPr lang="en-GB" sz="2800" dirty="0">
                <a:solidFill>
                  <a:schemeClr val="bg1">
                    <a:lumMod val="95000"/>
                  </a:schemeClr>
                </a:solidFill>
                <a:latin typeface="Angsana New" charset="0"/>
                <a:ea typeface="Angsana New" charset="0"/>
                <a:cs typeface="Angsana New" charset="0"/>
              </a:rPr>
              <a:t> protocol. Sends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a:t>
            </a:r>
            <a:r>
              <a:rPr lang="en-GB" sz="2800" dirty="0" smtClean="0">
                <a:solidFill>
                  <a:schemeClr val="bg1">
                    <a:lumMod val="95000"/>
                  </a:schemeClr>
                </a:solidFill>
                <a:latin typeface="Angsana New" charset="0"/>
                <a:ea typeface="Angsana New" charset="0"/>
                <a:cs typeface="Angsana New" charset="0"/>
              </a:rPr>
              <a:t>signalling </a:t>
            </a:r>
            <a:r>
              <a:rPr lang="en-GB" sz="2800" dirty="0">
                <a:solidFill>
                  <a:schemeClr val="bg1">
                    <a:lumMod val="95000"/>
                  </a:schemeClr>
                </a:solidFill>
                <a:latin typeface="Angsana New" charset="0"/>
                <a:ea typeface="Angsana New" charset="0"/>
                <a:cs typeface="Angsana New" charset="0"/>
              </a:rPr>
              <a:t>the desired spot </a:t>
            </a:r>
            <a:r>
              <a:rPr lang="en-GB" sz="2800" dirty="0" smtClean="0">
                <a:solidFill>
                  <a:schemeClr val="bg1">
                    <a:lumMod val="95000"/>
                  </a:schemeClr>
                </a:solidFill>
                <a:latin typeface="Angsana New" charset="0"/>
                <a:ea typeface="Angsana New" charset="0"/>
                <a:cs typeface="Angsana New" charset="0"/>
              </a:rPr>
              <a:t>types to </a:t>
            </a:r>
            <a:r>
              <a:rPr lang="en-GB" sz="2800" dirty="0">
                <a:solidFill>
                  <a:schemeClr val="bg1">
                    <a:lumMod val="95000"/>
                  </a:schemeClr>
                </a:solidFill>
                <a:latin typeface="Angsana New" charset="0"/>
                <a:ea typeface="Angsana New" charset="0"/>
                <a:cs typeface="Angsana New" charset="0"/>
              </a:rPr>
              <a:t>which </a:t>
            </a:r>
            <a:r>
              <a:rPr lang="en-GB" sz="2800" dirty="0" smtClean="0">
                <a:solidFill>
                  <a:schemeClr val="accent4">
                    <a:lumMod val="20000"/>
                    <a:lumOff val="80000"/>
                  </a:schemeClr>
                </a:solidFill>
                <a:latin typeface="Angsana New" charset="0"/>
                <a:ea typeface="Angsana New" charset="0"/>
                <a:cs typeface="Angsana New" charset="0"/>
              </a:rPr>
              <a:t>Parking</a:t>
            </a:r>
            <a:r>
              <a:rPr lang="en-GB" sz="2800" dirty="0" smtClean="0">
                <a:solidFill>
                  <a:schemeClr val="bg1">
                    <a:lumMod val="95000"/>
                  </a:schemeClr>
                </a:solidFill>
                <a:latin typeface="Angsana New" charset="0"/>
                <a:ea typeface="Angsana New" charset="0"/>
                <a:cs typeface="Angsana New" charset="0"/>
              </a:rPr>
              <a:t> </a:t>
            </a:r>
            <a:r>
              <a:rPr lang="en-GB" sz="2800" dirty="0" smtClean="0">
                <a:solidFill>
                  <a:schemeClr val="accent4">
                    <a:lumMod val="20000"/>
                    <a:lumOff val="80000"/>
                  </a:schemeClr>
                </a:solidFill>
                <a:latin typeface="Angsana New" charset="0"/>
                <a:ea typeface="Angsana New" charset="0"/>
                <a:cs typeface="Angsana New" charset="0"/>
              </a:rPr>
              <a:t>Lot</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agents respond with their proposals provided a spot of the desired </a:t>
            </a:r>
            <a:r>
              <a:rPr lang="en-GB" sz="2800" dirty="0" smtClean="0">
                <a:solidFill>
                  <a:schemeClr val="bg1">
                    <a:lumMod val="95000"/>
                  </a:schemeClr>
                </a:solidFill>
                <a:latin typeface="Angsana New" charset="0"/>
                <a:ea typeface="Angsana New" charset="0"/>
                <a:cs typeface="Angsana New" charset="0"/>
              </a:rPr>
              <a:t>type is </a:t>
            </a:r>
            <a:r>
              <a:rPr lang="en-GB" sz="2800" dirty="0">
                <a:solidFill>
                  <a:schemeClr val="bg1">
                    <a:lumMod val="95000"/>
                  </a:schemeClr>
                </a:solidFill>
                <a:latin typeface="Angsana New" charset="0"/>
                <a:ea typeface="Angsana New" charset="0"/>
                <a:cs typeface="Angsana New" charset="0"/>
              </a:rPr>
              <a:t>available. The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 then evaluates the proposals and chooses to accept 0 or 1 of them</a:t>
            </a:r>
            <a:r>
              <a:rPr lang="en-GB" sz="2800" dirty="0" smtClean="0">
                <a:solidFill>
                  <a:schemeClr val="bg1">
                    <a:lumMod val="95000"/>
                  </a:schemeClr>
                </a:solidFill>
                <a:latin typeface="Angsana New" charset="0"/>
                <a:ea typeface="Angsana New" charset="0"/>
                <a:cs typeface="Angsana New" charset="0"/>
              </a:rPr>
              <a:t>.</a:t>
            </a:r>
          </a:p>
        </p:txBody>
      </p:sp>
      <p:pic>
        <p:nvPicPr>
          <p:cNvPr id="9" name="Picture 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759" t="19059" r="69150" b="71335"/>
          <a:stretch/>
        </p:blipFill>
        <p:spPr>
          <a:xfrm>
            <a:off x="1207018" y="841387"/>
            <a:ext cx="3426995" cy="2370667"/>
          </a:xfrm>
          <a:prstGeom prst="rect">
            <a:avLst/>
          </a:prstGeom>
          <a:ln>
            <a:solidFill>
              <a:schemeClr val="tx1"/>
            </a:solidFill>
          </a:ln>
        </p:spPr>
      </p:pic>
      <p:pic>
        <p:nvPicPr>
          <p:cNvPr id="29" name="Picture 2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87" t="62789" r="58970" b="27664"/>
          <a:stretch/>
        </p:blipFill>
        <p:spPr>
          <a:xfrm>
            <a:off x="665933" y="3878817"/>
            <a:ext cx="4509164" cy="2355742"/>
          </a:xfrm>
          <a:prstGeom prst="rect">
            <a:avLst/>
          </a:prstGeom>
          <a:ln>
            <a:solidFill>
              <a:schemeClr val="tx1"/>
            </a:solidFill>
          </a:ln>
        </p:spPr>
      </p:pic>
      <p:sp>
        <p:nvSpPr>
          <p:cNvPr id="30" name="Rectangle 29"/>
          <p:cNvSpPr/>
          <p:nvPr/>
        </p:nvSpPr>
        <p:spPr>
          <a:xfrm>
            <a:off x="5464183" y="3717860"/>
            <a:ext cx="5787586" cy="2677656"/>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a:t>
            </a:r>
            <a:r>
              <a:rPr lang="en-US" sz="2800" dirty="0" err="1">
                <a:solidFill>
                  <a:schemeClr val="bg1">
                    <a:lumMod val="95000"/>
                  </a:schemeClr>
                </a:solidFill>
                <a:latin typeface="Angsana New" charset="0"/>
                <a:ea typeface="Angsana New" charset="0"/>
                <a:cs typeface="Angsana New" charset="0"/>
              </a:rPr>
              <a:t>behaviour</a:t>
            </a:r>
            <a:r>
              <a:rPr lang="en-US" sz="2800" dirty="0">
                <a:solidFill>
                  <a:schemeClr val="bg1">
                    <a:lumMod val="95000"/>
                  </a:schemeClr>
                </a:solidFill>
                <a:latin typeface="Angsana New" charset="0"/>
                <a:ea typeface="Angsana New" charset="0"/>
                <a:cs typeface="Angsana New" charset="0"/>
              </a:rPr>
              <a:t> responsible for handling the </a:t>
            </a:r>
            <a:r>
              <a:rPr lang="en-US" sz="2800" dirty="0" err="1">
                <a:solidFill>
                  <a:schemeClr val="bg1">
                    <a:lumMod val="95000"/>
                  </a:schemeClr>
                </a:solidFill>
                <a:latin typeface="Angsana New" charset="0"/>
                <a:ea typeface="Angsana New" charset="0"/>
                <a:cs typeface="Angsana New" charset="0"/>
              </a:rPr>
              <a:t>ContractNetResponder</a:t>
            </a:r>
            <a:r>
              <a:rPr lang="en-US" sz="2800" dirty="0">
                <a:solidFill>
                  <a:schemeClr val="bg1">
                    <a:lumMod val="95000"/>
                  </a:schemeClr>
                </a:solidFill>
                <a:latin typeface="Angsana New" charset="0"/>
                <a:ea typeface="Angsana New" charset="0"/>
                <a:cs typeface="Angsana New" charset="0"/>
              </a:rPr>
              <a:t> </a:t>
            </a:r>
            <a:r>
              <a:rPr lang="en-US" sz="2800" dirty="0" smtClean="0">
                <a:solidFill>
                  <a:schemeClr val="bg1">
                    <a:lumMod val="95000"/>
                  </a:schemeClr>
                </a:solidFill>
                <a:latin typeface="Angsana New" charset="0"/>
                <a:ea typeface="Angsana New" charset="0"/>
                <a:cs typeface="Angsana New" charset="0"/>
              </a:rPr>
              <a:t>role in </a:t>
            </a:r>
            <a:r>
              <a:rPr lang="en-US" sz="2800" dirty="0">
                <a:solidFill>
                  <a:schemeClr val="bg1">
                    <a:lumMod val="95000"/>
                  </a:schemeClr>
                </a:solidFill>
                <a:latin typeface="Angsana New" charset="0"/>
                <a:ea typeface="Angsana New" charset="0"/>
                <a:cs typeface="Angsana New" charset="0"/>
              </a:rPr>
              <a:t>a FIPA </a:t>
            </a:r>
            <a:r>
              <a:rPr lang="en-US" sz="2800" dirty="0" err="1">
                <a:solidFill>
                  <a:schemeClr val="bg1">
                    <a:lumMod val="95000"/>
                  </a:schemeClr>
                </a:solidFill>
                <a:latin typeface="Angsana New" charset="0"/>
                <a:ea typeface="Angsana New" charset="0"/>
                <a:cs typeface="Angsana New" charset="0"/>
              </a:rPr>
              <a:t>ContractNet</a:t>
            </a:r>
            <a:r>
              <a:rPr lang="en-US" sz="2800" dirty="0">
                <a:solidFill>
                  <a:schemeClr val="bg1">
                    <a:lumMod val="95000"/>
                  </a:schemeClr>
                </a:solidFill>
                <a:latin typeface="Angsana New" charset="0"/>
                <a:ea typeface="Angsana New" charset="0"/>
                <a:cs typeface="Angsana New" charset="0"/>
              </a:rPr>
              <a:t> protocol. Waits for a </a:t>
            </a:r>
            <a:r>
              <a:rPr lang="en-US" sz="2800" dirty="0" err="1">
                <a:solidFill>
                  <a:schemeClr val="bg1">
                    <a:lumMod val="95000"/>
                  </a:schemeClr>
                </a:solidFill>
                <a:latin typeface="Angsana New" charset="0"/>
                <a:ea typeface="Angsana New" charset="0"/>
                <a:cs typeface="Angsana New" charset="0"/>
              </a:rPr>
              <a:t>cfp</a:t>
            </a:r>
            <a:r>
              <a:rPr lang="en-US" sz="2800" dirty="0">
                <a:solidFill>
                  <a:schemeClr val="bg1">
                    <a:lumMod val="95000"/>
                  </a:schemeClr>
                </a:solidFill>
                <a:latin typeface="Angsana New" charset="0"/>
                <a:ea typeface="Angsana New" charset="0"/>
                <a:cs typeface="Angsana New" charset="0"/>
              </a:rPr>
              <a:t> </a:t>
            </a:r>
            <a:r>
              <a:rPr lang="en-US" sz="2800" dirty="0" smtClean="0">
                <a:solidFill>
                  <a:schemeClr val="bg1">
                    <a:lumMod val="95000"/>
                  </a:schemeClr>
                </a:solidFill>
                <a:latin typeface="Angsana New" charset="0"/>
                <a:ea typeface="Angsana New" charset="0"/>
                <a:cs typeface="Angsana New" charset="0"/>
              </a:rPr>
              <a:t>message, </a:t>
            </a:r>
            <a:r>
              <a:rPr lang="en-US" sz="2800" dirty="0">
                <a:solidFill>
                  <a:schemeClr val="bg1">
                    <a:lumMod val="95000"/>
                  </a:schemeClr>
                </a:solidFill>
                <a:latin typeface="Angsana New" charset="0"/>
                <a:ea typeface="Angsana New" charset="0"/>
                <a:cs typeface="Angsana New" charset="0"/>
              </a:rPr>
              <a:t>sends a proposal and </a:t>
            </a:r>
            <a:r>
              <a:rPr lang="en-US" sz="2800" dirty="0" smtClean="0">
                <a:solidFill>
                  <a:schemeClr val="bg1">
                    <a:lumMod val="95000"/>
                  </a:schemeClr>
                </a:solidFill>
                <a:latin typeface="Angsana New" charset="0"/>
                <a:ea typeface="Angsana New" charset="0"/>
                <a:cs typeface="Angsana New" charset="0"/>
              </a:rPr>
              <a:t>awaits acceptance </a:t>
            </a:r>
            <a:r>
              <a:rPr lang="en-US" sz="2800" dirty="0">
                <a:solidFill>
                  <a:schemeClr val="bg1">
                    <a:lumMod val="95000"/>
                  </a:schemeClr>
                </a:solidFill>
                <a:latin typeface="Angsana New" charset="0"/>
                <a:ea typeface="Angsana New" charset="0"/>
                <a:cs typeface="Angsana New" charset="0"/>
              </a:rPr>
              <a:t>or rejection of the proposal. A proposal may not be sent if the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has no </a:t>
            </a:r>
            <a:r>
              <a:rPr lang="en-US" sz="2800" dirty="0">
                <a:solidFill>
                  <a:schemeClr val="bg1">
                    <a:lumMod val="95000"/>
                  </a:schemeClr>
                </a:solidFill>
                <a:latin typeface="Angsana New" charset="0"/>
                <a:ea typeface="Angsana New" charset="0"/>
                <a:cs typeface="Angsana New" charset="0"/>
              </a:rPr>
              <a:t>more spots of the requested </a:t>
            </a:r>
            <a:r>
              <a:rPr lang="en-US" sz="2800" dirty="0" smtClean="0">
                <a:solidFill>
                  <a:schemeClr val="bg1">
                    <a:lumMod val="95000"/>
                  </a:schemeClr>
                </a:solidFill>
                <a:latin typeface="Angsana New" charset="0"/>
                <a:ea typeface="Angsana New" charset="0"/>
                <a:cs typeface="Angsana New" charset="0"/>
              </a:rPr>
              <a:t>type.</a:t>
            </a:r>
            <a:endParaRPr lang="en-US" sz="2800" dirty="0">
              <a:solidFill>
                <a:schemeClr val="bg1">
                  <a:lumMod val="95000"/>
                </a:schemeClr>
              </a:solidFill>
              <a:latin typeface="Angsana New" charset="0"/>
              <a:ea typeface="Angsana New" charset="0"/>
              <a:cs typeface="Angsana New" charset="0"/>
            </a:endParaRPr>
          </a:p>
        </p:txBody>
      </p:sp>
    </p:spTree>
    <p:extLst>
      <p:ext uri="{BB962C8B-B14F-4D97-AF65-F5344CB8AC3E}">
        <p14:creationId xmlns:p14="http://schemas.microsoft.com/office/powerpoint/2010/main" val="575147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71" t="16002" r="53486" b="71441"/>
          <a:stretch/>
        </p:blipFill>
        <p:spPr>
          <a:xfrm>
            <a:off x="6261316" y="589798"/>
            <a:ext cx="3288093" cy="2985081"/>
          </a:xfrm>
          <a:prstGeom prst="rect">
            <a:avLst/>
          </a:prstGeom>
          <a:ln>
            <a:solidFill>
              <a:schemeClr val="tx1"/>
            </a:solidFill>
          </a:ln>
        </p:spPr>
      </p:pic>
      <p:pic>
        <p:nvPicPr>
          <p:cNvPr id="6" name="Picture 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4126" t="38793" r="40629" b="50301"/>
          <a:stretch/>
        </p:blipFill>
        <p:spPr>
          <a:xfrm>
            <a:off x="665934" y="586543"/>
            <a:ext cx="3328493" cy="2497620"/>
          </a:xfrm>
          <a:prstGeom prst="rect">
            <a:avLst/>
          </a:prstGeom>
          <a:ln>
            <a:solidFill>
              <a:schemeClr val="tx1"/>
            </a:solidFill>
          </a:ln>
        </p:spPr>
      </p:pic>
      <p:sp>
        <p:nvSpPr>
          <p:cNvPr id="8" name="Rectangle 7"/>
          <p:cNvSpPr/>
          <p:nvPr/>
        </p:nvSpPr>
        <p:spPr>
          <a:xfrm>
            <a:off x="9549409" y="586543"/>
            <a:ext cx="2043325" cy="3539430"/>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Encapsulates </a:t>
            </a:r>
            <a:r>
              <a:rPr lang="en-GB" sz="2800" dirty="0">
                <a:solidFill>
                  <a:schemeClr val="bg1">
                    <a:lumMod val="95000"/>
                  </a:schemeClr>
                </a:solidFill>
                <a:latin typeface="Angsana New" charset="0"/>
                <a:ea typeface="Angsana New" charset="0"/>
                <a:cs typeface="Angsana New" charset="0"/>
              </a:rPr>
              <a:t>all the information needed for a </a:t>
            </a:r>
            <a:r>
              <a:rPr lang="en-GB" sz="2800" dirty="0">
                <a:solidFill>
                  <a:schemeClr val="accent4">
                    <a:lumMod val="20000"/>
                    <a:lumOff val="80000"/>
                  </a:schemeClr>
                </a:solidFill>
                <a:latin typeface="Angsana New" charset="0"/>
                <a:ea typeface="Angsana New" charset="0"/>
                <a:cs typeface="Angsana New" charset="0"/>
              </a:rPr>
              <a:t>Parking Lot </a:t>
            </a:r>
            <a:r>
              <a:rPr lang="en-GB" sz="2800" dirty="0">
                <a:solidFill>
                  <a:schemeClr val="bg1">
                    <a:lumMod val="95000"/>
                  </a:schemeClr>
                </a:solidFill>
                <a:latin typeface="Angsana New" charset="0"/>
                <a:ea typeface="Angsana New" charset="0"/>
                <a:cs typeface="Angsana New" charset="0"/>
              </a:rPr>
              <a:t>agent to send a proposal message to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a:t>
            </a:r>
          </a:p>
          <a:p>
            <a:pPr algn="just"/>
            <a:endParaRPr lang="en-GB" sz="2800" dirty="0" smtClean="0">
              <a:solidFill>
                <a:schemeClr val="bg1">
                  <a:lumMod val="95000"/>
                </a:schemeClr>
              </a:solidFill>
              <a:latin typeface="Angsana New" charset="0"/>
              <a:ea typeface="Angsana New" charset="0"/>
              <a:cs typeface="Angsana New" charset="0"/>
            </a:endParaRPr>
          </a:p>
        </p:txBody>
      </p:sp>
      <p:sp>
        <p:nvSpPr>
          <p:cNvPr id="9" name="Rectangle 8"/>
          <p:cNvSpPr/>
          <p:nvPr/>
        </p:nvSpPr>
        <p:spPr>
          <a:xfrm>
            <a:off x="3994427" y="586543"/>
            <a:ext cx="2043325"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 to send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to the </a:t>
            </a:r>
            <a:r>
              <a:rPr lang="en-GB" sz="2800" dirty="0" smtClean="0">
                <a:solidFill>
                  <a:schemeClr val="accent4">
                    <a:lumMod val="20000"/>
                    <a:lumOff val="80000"/>
                  </a:schemeClr>
                </a:solidFill>
                <a:latin typeface="Angsana New" charset="0"/>
                <a:ea typeface="Angsana New" charset="0"/>
                <a:cs typeface="Angsana New" charset="0"/>
              </a:rPr>
              <a:t>Parking</a:t>
            </a:r>
            <a:r>
              <a:rPr lang="en-GB" sz="2800" dirty="0" smtClean="0">
                <a:solidFill>
                  <a:schemeClr val="bg1">
                    <a:lumMod val="95000"/>
                  </a:schemeClr>
                </a:solidFill>
                <a:latin typeface="Angsana New" charset="0"/>
                <a:ea typeface="Angsana New" charset="0"/>
                <a:cs typeface="Angsana New" charset="0"/>
              </a:rPr>
              <a:t> </a:t>
            </a:r>
            <a:r>
              <a:rPr lang="en-GB" sz="2800" dirty="0" smtClean="0">
                <a:solidFill>
                  <a:schemeClr val="accent4">
                    <a:lumMod val="20000"/>
                    <a:lumOff val="80000"/>
                  </a:schemeClr>
                </a:solidFill>
                <a:latin typeface="Angsana New" charset="0"/>
                <a:ea typeface="Angsana New" charset="0"/>
                <a:cs typeface="Angsana New" charset="0"/>
              </a:rPr>
              <a:t>Lot</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agents</a:t>
            </a:r>
            <a:r>
              <a:rPr lang="en-GB" sz="2800" dirty="0" smtClean="0">
                <a:solidFill>
                  <a:schemeClr val="bg1">
                    <a:lumMod val="95000"/>
                  </a:schemeClr>
                </a:solidFill>
                <a:latin typeface="Angsana New" charset="0"/>
                <a:ea typeface="Angsana New" charset="0"/>
                <a:cs typeface="Angsana New" charset="0"/>
              </a:rPr>
              <a:t>.</a:t>
            </a:r>
          </a:p>
        </p:txBody>
      </p:sp>
      <p:pic>
        <p:nvPicPr>
          <p:cNvPr id="14" name="Picture 1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15" t="2499" r="58982" b="94019"/>
          <a:stretch/>
        </p:blipFill>
        <p:spPr>
          <a:xfrm>
            <a:off x="5242525" y="4519625"/>
            <a:ext cx="2165050" cy="858982"/>
          </a:xfrm>
          <a:prstGeom prst="rect">
            <a:avLst/>
          </a:prstGeom>
          <a:ln>
            <a:solidFill>
              <a:schemeClr val="tx1"/>
            </a:solidFill>
          </a:ln>
        </p:spPr>
      </p:pic>
      <p:pic>
        <p:nvPicPr>
          <p:cNvPr id="15" name="Picture 1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010" t="7726" r="58912" b="88792"/>
          <a:stretch/>
        </p:blipFill>
        <p:spPr>
          <a:xfrm>
            <a:off x="7608920" y="4521330"/>
            <a:ext cx="2207795" cy="858983"/>
          </a:xfrm>
          <a:prstGeom prst="rect">
            <a:avLst/>
          </a:prstGeom>
          <a:ln>
            <a:solidFill>
              <a:schemeClr val="tx1"/>
            </a:solidFill>
          </a:ln>
        </p:spPr>
      </p:pic>
      <p:pic>
        <p:nvPicPr>
          <p:cNvPr id="16" name="Picture 1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2705" t="2391" r="47850" b="94129"/>
          <a:stretch/>
        </p:blipFill>
        <p:spPr>
          <a:xfrm>
            <a:off x="5110689" y="5554194"/>
            <a:ext cx="2296886" cy="858983"/>
          </a:xfrm>
          <a:prstGeom prst="rect">
            <a:avLst/>
          </a:prstGeom>
          <a:ln>
            <a:solidFill>
              <a:schemeClr val="tx1"/>
            </a:solidFill>
          </a:ln>
        </p:spPr>
      </p:pic>
      <p:pic>
        <p:nvPicPr>
          <p:cNvPr id="17" name="Picture 16"/>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3106" t="7322" r="47917" b="88574"/>
          <a:stretch/>
        </p:blipFill>
        <p:spPr>
          <a:xfrm>
            <a:off x="7608920" y="5554196"/>
            <a:ext cx="2182874" cy="1012703"/>
          </a:xfrm>
          <a:prstGeom prst="rect">
            <a:avLst/>
          </a:prstGeom>
          <a:ln>
            <a:solidFill>
              <a:schemeClr val="tx1"/>
            </a:solidFill>
          </a:ln>
        </p:spPr>
      </p:pic>
      <p:sp>
        <p:nvSpPr>
          <p:cNvPr id="18" name="Rectangle 17"/>
          <p:cNvSpPr/>
          <p:nvPr/>
        </p:nvSpPr>
        <p:spPr>
          <a:xfrm>
            <a:off x="665934" y="3551855"/>
            <a:ext cx="10779066" cy="954107"/>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This set of classes </a:t>
            </a:r>
            <a:r>
              <a:rPr lang="en-GB" sz="2800" dirty="0" smtClean="0">
                <a:solidFill>
                  <a:schemeClr val="bg1">
                    <a:lumMod val="95000"/>
                  </a:schemeClr>
                </a:solidFill>
                <a:latin typeface="Angsana New" charset="0"/>
                <a:ea typeface="Angsana New" charset="0"/>
                <a:cs typeface="Angsana New" charset="0"/>
              </a:rPr>
              <a:t>is responsible </a:t>
            </a:r>
            <a:r>
              <a:rPr lang="en-GB" sz="2800" dirty="0" smtClean="0">
                <a:solidFill>
                  <a:schemeClr val="bg1">
                    <a:lumMod val="95000"/>
                  </a:schemeClr>
                </a:solidFill>
                <a:latin typeface="Angsana New" charset="0"/>
                <a:ea typeface="Angsana New" charset="0"/>
                <a:cs typeface="Angsana New" charset="0"/>
              </a:rPr>
              <a:t>for constructing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evaluator</a:t>
            </a:r>
            <a:r>
              <a:rPr lang="en-GB" sz="2800" dirty="0">
                <a:solidFill>
                  <a:schemeClr val="bg1">
                    <a:lumMod val="95000"/>
                  </a:schemeClr>
                </a:solidFill>
                <a:latin typeface="Angsana New" charset="0"/>
                <a:ea typeface="Angsana New" charset="0"/>
                <a:cs typeface="Angsana New" charset="0"/>
              </a:rPr>
              <a:t> </a:t>
            </a:r>
            <a:r>
              <a:rPr lang="en-GB" sz="2800" dirty="0" smtClean="0">
                <a:solidFill>
                  <a:schemeClr val="bg1">
                    <a:lumMod val="95000"/>
                  </a:schemeClr>
                </a:solidFill>
                <a:latin typeface="Angsana New" charset="0"/>
                <a:ea typeface="Angsana New" charset="0"/>
                <a:cs typeface="Angsana New" charset="0"/>
              </a:rPr>
              <a:t>objects which assign </a:t>
            </a:r>
            <a:r>
              <a:rPr lang="en-GB" sz="2800" dirty="0">
                <a:solidFill>
                  <a:schemeClr val="bg1">
                    <a:lumMod val="95000"/>
                  </a:schemeClr>
                </a:solidFill>
                <a:latin typeface="Angsana New" charset="0"/>
                <a:ea typeface="Angsana New" charset="0"/>
                <a:cs typeface="Angsana New" charset="0"/>
              </a:rPr>
              <a:t>a value </a:t>
            </a:r>
            <a:r>
              <a:rPr lang="en-GB" sz="2800" dirty="0" smtClean="0">
                <a:solidFill>
                  <a:schemeClr val="bg1">
                    <a:lumMod val="95000"/>
                  </a:schemeClr>
                </a:solidFill>
                <a:latin typeface="Angsana New" charset="0"/>
                <a:ea typeface="Angsana New" charset="0"/>
                <a:cs typeface="Angsana New" charset="0"/>
              </a:rPr>
              <a:t>to </a:t>
            </a:r>
            <a:r>
              <a:rPr lang="en-GB" sz="2800" dirty="0" smtClean="0">
                <a:solidFill>
                  <a:schemeClr val="accent4">
                    <a:lumMod val="20000"/>
                    <a:lumOff val="80000"/>
                  </a:schemeClr>
                </a:solidFill>
                <a:latin typeface="Angsana New" charset="0"/>
                <a:ea typeface="Angsana New" charset="0"/>
                <a:cs typeface="Angsana New" charset="0"/>
              </a:rPr>
              <a:t>Parking</a:t>
            </a:r>
            <a:r>
              <a:rPr lang="en-GB" sz="2800" dirty="0" smtClean="0">
                <a:solidFill>
                  <a:schemeClr val="bg1">
                    <a:lumMod val="95000"/>
                  </a:schemeClr>
                </a:solidFill>
                <a:latin typeface="Angsana New" charset="0"/>
                <a:ea typeface="Angsana New" charset="0"/>
                <a:cs typeface="Angsana New" charset="0"/>
              </a:rPr>
              <a:t> </a:t>
            </a:r>
            <a:r>
              <a:rPr lang="en-GB" sz="2800" dirty="0" smtClean="0">
                <a:solidFill>
                  <a:schemeClr val="accent4">
                    <a:lumMod val="20000"/>
                    <a:lumOff val="80000"/>
                  </a:schemeClr>
                </a:solidFill>
                <a:latin typeface="Angsana New" charset="0"/>
                <a:ea typeface="Angsana New" charset="0"/>
                <a:cs typeface="Angsana New" charset="0"/>
              </a:rPr>
              <a:t>Lot</a:t>
            </a:r>
            <a:r>
              <a:rPr lang="en-GB" sz="2800" dirty="0" smtClean="0">
                <a:solidFill>
                  <a:schemeClr val="bg1">
                    <a:lumMod val="95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proposals. </a:t>
            </a:r>
            <a:r>
              <a:rPr lang="en-GB" sz="2800" dirty="0" smtClean="0">
                <a:solidFill>
                  <a:schemeClr val="bg1">
                    <a:lumMod val="95000"/>
                  </a:schemeClr>
                </a:solidFill>
                <a:latin typeface="Angsana New" charset="0"/>
                <a:ea typeface="Angsana New" charset="0"/>
                <a:cs typeface="Angsana New" charset="0"/>
              </a:rPr>
              <a:t>According to the </a:t>
            </a:r>
            <a:r>
              <a:rPr lang="en-GB" sz="2800" dirty="0" smtClean="0">
                <a:solidFill>
                  <a:schemeClr val="bg1">
                    <a:lumMod val="95000"/>
                  </a:schemeClr>
                </a:solidFill>
                <a:latin typeface="Angsana New" charset="0"/>
                <a:ea typeface="Angsana New" charset="0"/>
                <a:cs typeface="Angsana New" charset="0"/>
              </a:rPr>
              <a:t>class, </a:t>
            </a:r>
            <a:r>
              <a:rPr lang="en-GB" sz="2800" dirty="0" smtClean="0">
                <a:solidFill>
                  <a:schemeClr val="bg1">
                    <a:lumMod val="95000"/>
                  </a:schemeClr>
                </a:solidFill>
                <a:latin typeface="Angsana New" charset="0"/>
                <a:ea typeface="Angsana New" charset="0"/>
                <a:cs typeface="Angsana New" charset="0"/>
              </a:rPr>
              <a:t>different parameters are taken into account.</a:t>
            </a:r>
          </a:p>
        </p:txBody>
      </p:sp>
      <p:pic>
        <p:nvPicPr>
          <p:cNvPr id="19" name="Picture 1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0298" t="3268" r="70612" b="90488"/>
          <a:stretch/>
        </p:blipFill>
        <p:spPr>
          <a:xfrm>
            <a:off x="2018042" y="4519625"/>
            <a:ext cx="2210597" cy="1540923"/>
          </a:xfrm>
          <a:prstGeom prst="rect">
            <a:avLst/>
          </a:prstGeom>
          <a:ln>
            <a:solidFill>
              <a:schemeClr val="tx1"/>
            </a:solidFill>
          </a:ln>
        </p:spPr>
      </p:pic>
      <p:cxnSp>
        <p:nvCxnSpPr>
          <p:cNvPr id="20" name="Straight Arrow Connector 19"/>
          <p:cNvCxnSpPr/>
          <p:nvPr/>
        </p:nvCxnSpPr>
        <p:spPr>
          <a:xfrm flipH="1">
            <a:off x="4228639" y="4950822"/>
            <a:ext cx="3380281" cy="33926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28639" y="5290087"/>
            <a:ext cx="3380281" cy="7704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228639" y="5290087"/>
            <a:ext cx="882050" cy="69359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3" idx="1"/>
          </p:cNvCxnSpPr>
          <p:nvPr/>
        </p:nvCxnSpPr>
        <p:spPr>
          <a:xfrm flipH="1">
            <a:off x="4228639" y="4949116"/>
            <a:ext cx="1013886" cy="34097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8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Problem Description</a:t>
            </a:r>
            <a:endParaRPr lang="en-US" b="1" dirty="0">
              <a:solidFill>
                <a:schemeClr val="accent4"/>
              </a:solidFill>
              <a:latin typeface="Angsana New" charset="0"/>
              <a:ea typeface="Angsana New" charset="0"/>
              <a:cs typeface="Angsana New" charset="0"/>
            </a:endParaRPr>
          </a:p>
        </p:txBody>
      </p:sp>
      <p:sp>
        <p:nvSpPr>
          <p:cNvPr id="3" name="Content Placeholder 2"/>
          <p:cNvSpPr>
            <a:spLocks noGrp="1"/>
          </p:cNvSpPr>
          <p:nvPr>
            <p:ph idx="1"/>
          </p:nvPr>
        </p:nvSpPr>
        <p:spPr>
          <a:xfrm>
            <a:off x="838200" y="1453019"/>
            <a:ext cx="10515600" cy="4723944"/>
          </a:xfrm>
        </p:spPr>
        <p:txBody>
          <a:bodyPr>
            <a:normAutofit/>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This </a:t>
            </a:r>
            <a:r>
              <a:rPr lang="en-GB" dirty="0" smtClean="0">
                <a:solidFill>
                  <a:schemeClr val="bg1">
                    <a:lumMod val="95000"/>
                  </a:schemeClr>
                </a:solidFill>
                <a:latin typeface="Angsana New" charset="0"/>
                <a:ea typeface="Angsana New" charset="0"/>
                <a:cs typeface="Angsana New" charset="0"/>
              </a:rPr>
              <a:t>project </a:t>
            </a:r>
            <a:r>
              <a:rPr lang="en-GB" dirty="0">
                <a:solidFill>
                  <a:schemeClr val="bg1">
                    <a:lumMod val="95000"/>
                  </a:schemeClr>
                </a:solidFill>
                <a:latin typeface="Angsana New" charset="0"/>
                <a:ea typeface="Angsana New" charset="0"/>
                <a:cs typeface="Angsana New" charset="0"/>
              </a:rPr>
              <a:t>concerns the allocation of parking lots to several </a:t>
            </a:r>
            <a:r>
              <a:rPr lang="en-GB" dirty="0" smtClean="0">
                <a:solidFill>
                  <a:schemeClr val="bg1">
                    <a:lumMod val="95000"/>
                  </a:schemeClr>
                </a:solidFill>
                <a:latin typeface="Angsana New" charset="0"/>
                <a:ea typeface="Angsana New" charset="0"/>
                <a:cs typeface="Angsana New" charset="0"/>
              </a:rPr>
              <a:t>cars. </a:t>
            </a:r>
            <a:r>
              <a:rPr lang="en-GB" dirty="0">
                <a:solidFill>
                  <a:schemeClr val="bg1">
                    <a:lumMod val="95000"/>
                  </a:schemeClr>
                </a:solidFill>
                <a:latin typeface="Angsana New" charset="0"/>
                <a:ea typeface="Angsana New" charset="0"/>
                <a:cs typeface="Angsana New" charset="0"/>
              </a:rPr>
              <a:t>The </a:t>
            </a:r>
            <a:r>
              <a:rPr lang="en-GB" dirty="0" smtClean="0">
                <a:solidFill>
                  <a:schemeClr val="bg1">
                    <a:lumMod val="95000"/>
                  </a:schemeClr>
                </a:solidFill>
                <a:latin typeface="Angsana New" charset="0"/>
                <a:ea typeface="Angsana New" charset="0"/>
                <a:cs typeface="Angsana New" charset="0"/>
              </a:rPr>
              <a:t>cars have </a:t>
            </a:r>
            <a:r>
              <a:rPr lang="en-GB" dirty="0">
                <a:solidFill>
                  <a:schemeClr val="bg1">
                    <a:lumMod val="95000"/>
                  </a:schemeClr>
                </a:solidFill>
                <a:latin typeface="Angsana New" charset="0"/>
                <a:ea typeface="Angsana New" charset="0"/>
                <a:cs typeface="Angsana New" charset="0"/>
              </a:rPr>
              <a:t>certain requirements regarding the kind of spot they prefer and negotiate with the various parking lots to assess </a:t>
            </a:r>
            <a:r>
              <a:rPr lang="en-GB" dirty="0" smtClean="0">
                <a:solidFill>
                  <a:schemeClr val="bg1">
                    <a:lumMod val="95000"/>
                  </a:schemeClr>
                </a:solidFill>
                <a:latin typeface="Angsana New" charset="0"/>
                <a:ea typeface="Angsana New" charset="0"/>
                <a:cs typeface="Angsana New" charset="0"/>
              </a:rPr>
              <a:t>which is the </a:t>
            </a:r>
            <a:r>
              <a:rPr lang="en-GB" dirty="0">
                <a:solidFill>
                  <a:schemeClr val="bg1">
                    <a:lumMod val="95000"/>
                  </a:schemeClr>
                </a:solidFill>
                <a:latin typeface="Angsana New" charset="0"/>
                <a:ea typeface="Angsana New" charset="0"/>
                <a:cs typeface="Angsana New" charset="0"/>
              </a:rPr>
              <a:t>best </a:t>
            </a:r>
            <a:r>
              <a:rPr lang="en-GB" dirty="0" smtClean="0">
                <a:solidFill>
                  <a:schemeClr val="bg1">
                    <a:lumMod val="95000"/>
                  </a:schemeClr>
                </a:solidFill>
                <a:latin typeface="Angsana New" charset="0"/>
                <a:ea typeface="Angsana New" charset="0"/>
                <a:cs typeface="Angsana New" charset="0"/>
              </a:rPr>
              <a:t>one for </a:t>
            </a:r>
            <a:r>
              <a:rPr lang="en-GB" dirty="0">
                <a:solidFill>
                  <a:schemeClr val="bg1">
                    <a:lumMod val="95000"/>
                  </a:schemeClr>
                </a:solidFill>
                <a:latin typeface="Angsana New" charset="0"/>
                <a:ea typeface="Angsana New" charset="0"/>
                <a:cs typeface="Angsana New" charset="0"/>
              </a:rPr>
              <a:t>them</a:t>
            </a:r>
            <a:r>
              <a:rPr lang="en-GB" dirty="0" smtClean="0">
                <a:solidFill>
                  <a:schemeClr val="bg1">
                    <a:lumMod val="95000"/>
                  </a:schemeClr>
                </a:solidFill>
                <a:latin typeface="Angsana New" charset="0"/>
                <a:ea typeface="Angsana New" charset="0"/>
                <a:cs typeface="Angsana New" charset="0"/>
              </a:rPr>
              <a:t>.</a:t>
            </a:r>
          </a:p>
          <a:p>
            <a:pPr marL="0" lvl="0" indent="0">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GB" b="1" dirty="0" smtClean="0">
                <a:solidFill>
                  <a:schemeClr val="accent4"/>
                </a:solidFill>
                <a:latin typeface="Angsana New" charset="0"/>
                <a:ea typeface="Angsana New" charset="0"/>
                <a:cs typeface="Angsana New" charset="0"/>
              </a:rPr>
              <a:t>Decision variables</a:t>
            </a:r>
            <a:r>
              <a:rPr lang="en-GB" b="1" dirty="0">
                <a:solidFill>
                  <a:schemeClr val="accent4"/>
                </a:solidFill>
                <a:latin typeface="Angsana New" charset="0"/>
                <a:ea typeface="Angsana New" charset="0"/>
                <a:cs typeface="Angsana New" charset="0"/>
              </a:rPr>
              <a:t>: </a:t>
            </a:r>
            <a:endParaRPr lang="en-GB" b="1" dirty="0" smtClean="0">
              <a:solidFill>
                <a:schemeClr val="accent4"/>
              </a:solidFill>
              <a:latin typeface="Angsana New" charset="0"/>
              <a:ea typeface="Angsana New" charset="0"/>
              <a:cs typeface="Angsana New" charset="0"/>
            </a:endParaRPr>
          </a:p>
          <a:p>
            <a:pPr marL="0" indent="0">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c</a:t>
            </a:r>
            <a:r>
              <a:rPr lang="en-GB" dirty="0">
                <a:solidFill>
                  <a:schemeClr val="bg1">
                    <a:lumMod val="95000"/>
                  </a:schemeClr>
                </a:solidFill>
                <a:latin typeface="Angsana New" charset="0"/>
                <a:ea typeface="Angsana New" charset="0"/>
                <a:cs typeface="Angsana New" charset="0"/>
              </a:rPr>
              <a:t>ost </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hourly </a:t>
            </a:r>
            <a:r>
              <a:rPr lang="en-GB" dirty="0">
                <a:solidFill>
                  <a:schemeClr val="accent4">
                    <a:lumMod val="20000"/>
                    <a:lumOff val="80000"/>
                  </a:schemeClr>
                </a:solidFill>
                <a:latin typeface="Angsana New" charset="0"/>
                <a:ea typeface="Angsana New" charset="0"/>
                <a:cs typeface="Angsana New" charset="0"/>
              </a:rPr>
              <a:t>cost of parking in a specific </a:t>
            </a:r>
            <a:r>
              <a:rPr lang="en-GB" dirty="0">
                <a:solidFill>
                  <a:schemeClr val="accent4">
                    <a:lumMod val="20000"/>
                    <a:lumOff val="80000"/>
                  </a:schemeClr>
                </a:solidFill>
                <a:latin typeface="Angsana New" charset="0"/>
                <a:ea typeface="Angsana New" charset="0"/>
                <a:cs typeface="Angsana New" charset="0"/>
              </a:rPr>
              <a:t>P</a:t>
            </a:r>
            <a:r>
              <a:rPr lang="en-GB" dirty="0" smtClean="0">
                <a:solidFill>
                  <a:schemeClr val="accent4">
                    <a:lumMod val="20000"/>
                    <a:lumOff val="80000"/>
                  </a:schemeClr>
                </a:solidFill>
                <a:latin typeface="Angsana New" charset="0"/>
                <a:ea typeface="Angsana New" charset="0"/>
                <a:cs typeface="Angsana New" charset="0"/>
              </a:rPr>
              <a:t>arking </a:t>
            </a:r>
            <a:r>
              <a:rPr lang="en-GB" dirty="0">
                <a:solidFill>
                  <a:schemeClr val="accent4">
                    <a:lumMod val="20000"/>
                    <a:lumOff val="80000"/>
                  </a:schemeClr>
                </a:solidFill>
                <a:latin typeface="Angsana New" charset="0"/>
                <a:ea typeface="Angsana New" charset="0"/>
                <a:cs typeface="Angsana New" charset="0"/>
              </a:rPr>
              <a:t>L</a:t>
            </a:r>
            <a:r>
              <a:rPr lang="en-GB" dirty="0" smtClean="0">
                <a:solidFill>
                  <a:schemeClr val="accent4">
                    <a:lumMod val="20000"/>
                    <a:lumOff val="80000"/>
                  </a:schemeClr>
                </a:solidFill>
                <a:latin typeface="Angsana New" charset="0"/>
                <a:ea typeface="Angsana New" charset="0"/>
                <a:cs typeface="Angsana New" charset="0"/>
              </a:rPr>
              <a:t>ot/ </a:t>
            </a:r>
            <a:r>
              <a:rPr lang="en-GB" dirty="0">
                <a:solidFill>
                  <a:schemeClr val="accent4">
                    <a:lumMod val="20000"/>
                    <a:lumOff val="80000"/>
                  </a:schemeClr>
                </a:solidFill>
                <a:latin typeface="Angsana New" charset="0"/>
                <a:ea typeface="Angsana New" charset="0"/>
                <a:cs typeface="Angsana New" charset="0"/>
              </a:rPr>
              <a:t>spot </a:t>
            </a:r>
            <a:r>
              <a:rPr lang="en-GB" dirty="0" smtClean="0">
                <a:solidFill>
                  <a:schemeClr val="accent4">
                    <a:lumMod val="20000"/>
                    <a:lumOff val="80000"/>
                  </a:schemeClr>
                </a:solidFill>
                <a:latin typeface="Angsana New" charset="0"/>
                <a:ea typeface="Angsana New" charset="0"/>
                <a:cs typeface="Angsana New" charset="0"/>
              </a:rPr>
              <a:t>type</a:t>
            </a:r>
            <a:endParaRPr lang="en-GB" dirty="0" smtClean="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d</a:t>
            </a:r>
            <a:r>
              <a:rPr lang="en-GB" dirty="0" smtClean="0">
                <a:solidFill>
                  <a:schemeClr val="bg1">
                    <a:lumMod val="95000"/>
                  </a:schemeClr>
                </a:solidFill>
                <a:latin typeface="Angsana New" charset="0"/>
                <a:ea typeface="Angsana New" charset="0"/>
                <a:cs typeface="Angsana New" charset="0"/>
              </a:rPr>
              <a:t>istance </a:t>
            </a:r>
            <a:r>
              <a:rPr lang="en-GB" dirty="0">
                <a:solidFill>
                  <a:schemeClr val="bg1">
                    <a:lumMod val="95000"/>
                  </a:schemeClr>
                </a:solidFill>
                <a:latin typeface="Angsana New" charset="0"/>
                <a:ea typeface="Angsana New" charset="0"/>
                <a:cs typeface="Angsana New" charset="0"/>
              </a:rPr>
              <a:t>to parking lot </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measured </a:t>
            </a:r>
            <a:r>
              <a:rPr lang="en-GB" dirty="0">
                <a:solidFill>
                  <a:schemeClr val="accent4">
                    <a:lumMod val="20000"/>
                    <a:lumOff val="80000"/>
                  </a:schemeClr>
                </a:solidFill>
                <a:latin typeface="Angsana New" charset="0"/>
                <a:ea typeface="Angsana New" charset="0"/>
                <a:cs typeface="Angsana New" charset="0"/>
              </a:rPr>
              <a:t>between the </a:t>
            </a:r>
            <a:r>
              <a:rPr lang="en-GB" dirty="0" smtClean="0">
                <a:solidFill>
                  <a:schemeClr val="accent4">
                    <a:lumMod val="20000"/>
                    <a:lumOff val="80000"/>
                  </a:schemeClr>
                </a:solidFill>
                <a:latin typeface="Angsana New" charset="0"/>
                <a:ea typeface="Angsana New" charset="0"/>
                <a:cs typeface="Angsana New" charset="0"/>
              </a:rPr>
              <a:t>Parking </a:t>
            </a:r>
            <a:r>
              <a:rPr lang="en-GB" dirty="0">
                <a:solidFill>
                  <a:schemeClr val="accent4">
                    <a:lumMod val="20000"/>
                    <a:lumOff val="80000"/>
                  </a:schemeClr>
                </a:solidFill>
                <a:latin typeface="Angsana New" charset="0"/>
                <a:ea typeface="Angsana New" charset="0"/>
                <a:cs typeface="Angsana New" charset="0"/>
              </a:rPr>
              <a:t>L</a:t>
            </a:r>
            <a:r>
              <a:rPr lang="en-GB" dirty="0" smtClean="0">
                <a:solidFill>
                  <a:schemeClr val="accent4">
                    <a:lumMod val="20000"/>
                    <a:lumOff val="80000"/>
                  </a:schemeClr>
                </a:solidFill>
                <a:latin typeface="Angsana New" charset="0"/>
                <a:ea typeface="Angsana New" charset="0"/>
                <a:cs typeface="Angsana New" charset="0"/>
              </a:rPr>
              <a:t>ot </a:t>
            </a:r>
            <a:r>
              <a:rPr lang="en-GB" dirty="0">
                <a:solidFill>
                  <a:schemeClr val="accent4">
                    <a:lumMod val="20000"/>
                    <a:lumOff val="80000"/>
                  </a:schemeClr>
                </a:solidFill>
                <a:latin typeface="Angsana New" charset="0"/>
                <a:ea typeface="Angsana New" charset="0"/>
                <a:cs typeface="Angsana New" charset="0"/>
              </a:rPr>
              <a:t>and the current position of the </a:t>
            </a:r>
            <a:r>
              <a:rPr lang="en-GB" dirty="0" smtClean="0">
                <a:solidFill>
                  <a:schemeClr val="accent4">
                    <a:lumMod val="20000"/>
                    <a:lumOff val="80000"/>
                  </a:schemeClr>
                </a:solidFill>
                <a:latin typeface="Angsana New" charset="0"/>
                <a:ea typeface="Angsana New" charset="0"/>
                <a:cs typeface="Angsana New" charset="0"/>
              </a:rPr>
              <a:t>Car </a:t>
            </a:r>
            <a:r>
              <a:rPr lang="en-GB" dirty="0">
                <a:solidFill>
                  <a:schemeClr val="accent4">
                    <a:lumMod val="20000"/>
                    <a:lumOff val="80000"/>
                  </a:schemeClr>
                </a:solidFill>
                <a:latin typeface="Angsana New" charset="0"/>
                <a:ea typeface="Angsana New" charset="0"/>
                <a:cs typeface="Angsana New" charset="0"/>
              </a:rPr>
              <a:t>agent</a:t>
            </a:r>
            <a:endParaRPr lang="en-GB" dirty="0" smtClean="0">
              <a:solidFill>
                <a:schemeClr val="accent4">
                  <a:lumMod val="20000"/>
                  <a:lumOff val="80000"/>
                </a:schemeClr>
              </a:solidFill>
              <a:latin typeface="Angsana New" charset="0"/>
              <a:ea typeface="Angsana New" charset="0"/>
              <a:cs typeface="Angsana New" charset="0"/>
            </a:endParaRPr>
          </a:p>
          <a:p>
            <a:pPr marL="0" indent="0">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spot type 		</a:t>
            </a:r>
            <a:r>
              <a:rPr lang="en-GB" dirty="0" smtClean="0">
                <a:solidFill>
                  <a:schemeClr val="accent4">
                    <a:lumMod val="20000"/>
                    <a:lumOff val="80000"/>
                  </a:schemeClr>
                </a:solidFill>
                <a:latin typeface="Angsana New" charset="0"/>
                <a:ea typeface="Angsana New" charset="0"/>
                <a:cs typeface="Angsana New" charset="0"/>
              </a:rPr>
              <a:t>regular, luxury and handicap</a:t>
            </a:r>
          </a:p>
        </p:txBody>
      </p:sp>
    </p:spTree>
    <p:extLst>
      <p:ext uri="{BB962C8B-B14F-4D97-AF65-F5344CB8AC3E}">
        <p14:creationId xmlns:p14="http://schemas.microsoft.com/office/powerpoint/2010/main" val="2108009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89" t="31498" r="85837" b="52316"/>
          <a:stretch/>
        </p:blipFill>
        <p:spPr>
          <a:xfrm>
            <a:off x="3034075" y="185980"/>
            <a:ext cx="2887579" cy="3994484"/>
          </a:xfrm>
          <a:prstGeom prst="rect">
            <a:avLst/>
          </a:prstGeom>
          <a:ln>
            <a:solidFill>
              <a:schemeClr val="tx1"/>
            </a:solidFill>
          </a:ln>
        </p:spPr>
      </p:pic>
      <p:pic>
        <p:nvPicPr>
          <p:cNvPr id="10" name="Picture 9"/>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4685" t="41836" r="2441" b="24784"/>
          <a:stretch/>
        </p:blipFill>
        <p:spPr>
          <a:xfrm>
            <a:off x="278037" y="185980"/>
            <a:ext cx="2571506" cy="6548646"/>
          </a:xfrm>
          <a:prstGeom prst="rect">
            <a:avLst/>
          </a:prstGeom>
          <a:ln>
            <a:solidFill>
              <a:schemeClr val="tx1"/>
            </a:solidFill>
          </a:ln>
        </p:spPr>
      </p:pic>
      <p:sp>
        <p:nvSpPr>
          <p:cNvPr id="11" name="Rectangle 10"/>
          <p:cNvSpPr/>
          <p:nvPr/>
        </p:nvSpPr>
        <p:spPr>
          <a:xfrm>
            <a:off x="3028683" y="4180344"/>
            <a:ext cx="2887579" cy="2677656"/>
          </a:xfrm>
          <a:prstGeom prst="rect">
            <a:avLst/>
          </a:prstGeom>
        </p:spPr>
        <p:txBody>
          <a:bodyPr wrap="square">
            <a:spAutoFit/>
          </a:bodyPr>
          <a:lstStyle/>
          <a:p>
            <a:pPr algn="just"/>
            <a:r>
              <a:rPr lang="en-GB" sz="2800" dirty="0" smtClean="0">
                <a:solidFill>
                  <a:schemeClr val="bg1">
                    <a:lumMod val="95000"/>
                  </a:schemeClr>
                </a:solidFill>
                <a:latin typeface="Angsana New" charset="0"/>
                <a:ea typeface="Angsana New" charset="0"/>
                <a:cs typeface="Angsana New" charset="0"/>
              </a:rPr>
              <a:t>Information taken from configuration files is parsed and returned </a:t>
            </a:r>
            <a:r>
              <a:rPr lang="en-GB" sz="2800" dirty="0">
                <a:solidFill>
                  <a:schemeClr val="bg1">
                    <a:lumMod val="95000"/>
                  </a:schemeClr>
                </a:solidFill>
                <a:latin typeface="Angsana New" charset="0"/>
                <a:ea typeface="Angsana New" charset="0"/>
                <a:cs typeface="Angsana New" charset="0"/>
              </a:rPr>
              <a:t>as a list of object arrays which can be </a:t>
            </a:r>
            <a:r>
              <a:rPr lang="en-GB" sz="2800" dirty="0" smtClean="0">
                <a:solidFill>
                  <a:schemeClr val="bg1">
                    <a:lumMod val="95000"/>
                  </a:schemeClr>
                </a:solidFill>
                <a:latin typeface="Angsana New" charset="0"/>
                <a:ea typeface="Angsana New" charset="0"/>
                <a:cs typeface="Angsana New" charset="0"/>
              </a:rPr>
              <a:t>later used </a:t>
            </a:r>
            <a:r>
              <a:rPr lang="en-GB" sz="2800" dirty="0">
                <a:solidFill>
                  <a:schemeClr val="bg1">
                    <a:lumMod val="95000"/>
                  </a:schemeClr>
                </a:solidFill>
                <a:latin typeface="Angsana New" charset="0"/>
                <a:ea typeface="Angsana New" charset="0"/>
                <a:cs typeface="Angsana New" charset="0"/>
              </a:rPr>
              <a:t>to generate agents with those attributes.</a:t>
            </a:r>
            <a:endParaRPr lang="en-GB" sz="2800" dirty="0" smtClean="0">
              <a:solidFill>
                <a:schemeClr val="bg1">
                  <a:lumMod val="95000"/>
                </a:schemeClr>
              </a:solidFill>
              <a:latin typeface="Angsana New" charset="0"/>
              <a:ea typeface="Angsana New" charset="0"/>
              <a:cs typeface="Angsana New" charset="0"/>
            </a:endParaRPr>
          </a:p>
        </p:txBody>
      </p:sp>
      <p:pic>
        <p:nvPicPr>
          <p:cNvPr id="13" name="Picture 1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07" t="87930" r="54649" b="3863"/>
          <a:stretch/>
        </p:blipFill>
        <p:spPr>
          <a:xfrm>
            <a:off x="6325421" y="2447747"/>
            <a:ext cx="5579390" cy="2025111"/>
          </a:xfrm>
          <a:prstGeom prst="rect">
            <a:avLst/>
          </a:prstGeom>
          <a:ln>
            <a:solidFill>
              <a:schemeClr val="tx1"/>
            </a:solidFill>
          </a:ln>
        </p:spPr>
      </p:pic>
      <p:sp>
        <p:nvSpPr>
          <p:cNvPr id="14" name="Rectangle 13"/>
          <p:cNvSpPr/>
          <p:nvPr/>
        </p:nvSpPr>
        <p:spPr>
          <a:xfrm>
            <a:off x="6213583" y="631865"/>
            <a:ext cx="5691228" cy="1815882"/>
          </a:xfrm>
          <a:prstGeom prst="rect">
            <a:avLst/>
          </a:prstGeom>
        </p:spPr>
        <p:txBody>
          <a:bodyPr wrap="square">
            <a:spAutoFit/>
          </a:bodyPr>
          <a:lstStyle/>
          <a:p>
            <a:pPr algn="just"/>
            <a:r>
              <a:rPr lang="en-US" sz="2800" dirty="0" smtClean="0">
                <a:solidFill>
                  <a:schemeClr val="bg1">
                    <a:lumMod val="95000"/>
                  </a:schemeClr>
                </a:solidFill>
                <a:latin typeface="Angsana New" charset="0"/>
                <a:ea typeface="Angsana New" charset="0"/>
                <a:cs typeface="Angsana New" charset="0"/>
              </a:rPr>
              <a:t>Constructs </a:t>
            </a:r>
            <a:r>
              <a:rPr lang="en-US" sz="2800" dirty="0">
                <a:solidFill>
                  <a:schemeClr val="bg1">
                    <a:lumMod val="95000"/>
                  </a:schemeClr>
                </a:solidFill>
                <a:latin typeface="Angsana New" charset="0"/>
                <a:ea typeface="Angsana New" charset="0"/>
                <a:cs typeface="Angsana New" charset="0"/>
              </a:rPr>
              <a:t>a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a:t>
            </a:r>
            <a:r>
              <a:rPr lang="en-US" sz="2800" dirty="0">
                <a:solidFill>
                  <a:schemeClr val="bg1">
                    <a:lumMod val="95000"/>
                  </a:schemeClr>
                </a:solidFill>
                <a:latin typeface="Angsana New" charset="0"/>
                <a:ea typeface="Angsana New" charset="0"/>
                <a:cs typeface="Angsana New" charset="0"/>
              </a:rPr>
              <a:t>timer responsible for </a:t>
            </a:r>
            <a:r>
              <a:rPr lang="en-US" sz="2800" dirty="0" smtClean="0">
                <a:solidFill>
                  <a:schemeClr val="bg1">
                    <a:lumMod val="95000"/>
                  </a:schemeClr>
                </a:solidFill>
                <a:latin typeface="Angsana New" charset="0"/>
                <a:ea typeface="Angsana New" charset="0"/>
                <a:cs typeface="Angsana New" charset="0"/>
              </a:rPr>
              <a:t>vacating a </a:t>
            </a:r>
            <a:r>
              <a:rPr lang="en-US" sz="2800" dirty="0" smtClean="0">
                <a:solidFill>
                  <a:schemeClr val="accent4">
                    <a:lumMod val="20000"/>
                    <a:lumOff val="80000"/>
                  </a:schemeClr>
                </a:solidFill>
                <a:latin typeface="Angsana New" charset="0"/>
                <a:ea typeface="Angsana New" charset="0"/>
                <a:cs typeface="Angsana New" charset="0"/>
              </a:rPr>
              <a:t>spot</a:t>
            </a:r>
            <a:r>
              <a:rPr lang="en-US" sz="2800" dirty="0" smtClean="0">
                <a:solidFill>
                  <a:schemeClr val="bg1">
                    <a:lumMod val="95000"/>
                  </a:schemeClr>
                </a:solidFill>
                <a:latin typeface="Angsana New" charset="0"/>
                <a:ea typeface="Angsana New" charset="0"/>
                <a:cs typeface="Angsana New" charset="0"/>
              </a:rPr>
              <a:t> when the </a:t>
            </a:r>
            <a:r>
              <a:rPr lang="en-US" sz="2800" dirty="0">
                <a:solidFill>
                  <a:schemeClr val="bg1">
                    <a:lumMod val="95000"/>
                  </a:schemeClr>
                </a:solidFill>
                <a:latin typeface="Angsana New" charset="0"/>
                <a:ea typeface="Angsana New" charset="0"/>
                <a:cs typeface="Angsana New" charset="0"/>
              </a:rPr>
              <a:t>scheduled time has elapsed. Vacating a </a:t>
            </a:r>
            <a:r>
              <a:rPr lang="en-US" sz="2800" dirty="0" smtClean="0">
                <a:solidFill>
                  <a:schemeClr val="accent4">
                    <a:lumMod val="20000"/>
                    <a:lumOff val="80000"/>
                  </a:schemeClr>
                </a:solidFill>
                <a:latin typeface="Angsana New" charset="0"/>
                <a:ea typeface="Angsana New" charset="0"/>
                <a:cs typeface="Angsana New" charset="0"/>
              </a:rPr>
              <a:t>spot</a:t>
            </a:r>
            <a:r>
              <a:rPr lang="en-US" sz="2800" dirty="0" smtClean="0">
                <a:solidFill>
                  <a:schemeClr val="bg1">
                    <a:lumMod val="95000"/>
                  </a:schemeClr>
                </a:solidFill>
                <a:latin typeface="Angsana New" charset="0"/>
                <a:ea typeface="Angsana New" charset="0"/>
                <a:cs typeface="Angsana New" charset="0"/>
              </a:rPr>
              <a:t> </a:t>
            </a:r>
            <a:r>
              <a:rPr lang="en-US" sz="2800" dirty="0">
                <a:solidFill>
                  <a:schemeClr val="bg1">
                    <a:lumMod val="95000"/>
                  </a:schemeClr>
                </a:solidFill>
                <a:latin typeface="Angsana New" charset="0"/>
                <a:ea typeface="Angsana New" charset="0"/>
                <a:cs typeface="Angsana New" charset="0"/>
              </a:rPr>
              <a:t>means updating the </a:t>
            </a:r>
            <a:r>
              <a:rPr lang="en-US" sz="2800" dirty="0" smtClean="0">
                <a:solidFill>
                  <a:schemeClr val="bg1">
                    <a:lumMod val="95000"/>
                  </a:schemeClr>
                </a:solidFill>
                <a:latin typeface="Angsana New" charset="0"/>
                <a:ea typeface="Angsana New" charset="0"/>
                <a:cs typeface="Angsana New" charset="0"/>
              </a:rPr>
              <a:t>number of </a:t>
            </a:r>
            <a:r>
              <a:rPr lang="en-US" sz="2800" dirty="0">
                <a:solidFill>
                  <a:schemeClr val="accent4">
                    <a:lumMod val="20000"/>
                    <a:lumOff val="80000"/>
                  </a:schemeClr>
                </a:solidFill>
                <a:latin typeface="Angsana New" charset="0"/>
                <a:ea typeface="Angsana New" charset="0"/>
                <a:cs typeface="Angsana New" charset="0"/>
              </a:rPr>
              <a:t>spots</a:t>
            </a:r>
            <a:r>
              <a:rPr lang="en-US" sz="2800" dirty="0">
                <a:solidFill>
                  <a:schemeClr val="bg1">
                    <a:lumMod val="95000"/>
                  </a:schemeClr>
                </a:solidFill>
                <a:latin typeface="Angsana New" charset="0"/>
                <a:ea typeface="Angsana New" charset="0"/>
                <a:cs typeface="Angsana New" charset="0"/>
              </a:rPr>
              <a:t> available on the </a:t>
            </a:r>
            <a:r>
              <a:rPr lang="en-US" sz="2800" dirty="0" smtClean="0">
                <a:solidFill>
                  <a:schemeClr val="accent4">
                    <a:lumMod val="20000"/>
                    <a:lumOff val="80000"/>
                  </a:schemeClr>
                </a:solidFill>
                <a:latin typeface="Angsana New" charset="0"/>
                <a:ea typeface="Angsana New" charset="0"/>
                <a:cs typeface="Angsana New" charset="0"/>
              </a:rPr>
              <a:t>Parking</a:t>
            </a:r>
            <a:r>
              <a:rPr lang="en-US" sz="2800" dirty="0" smtClean="0">
                <a:solidFill>
                  <a:schemeClr val="bg1">
                    <a:lumMod val="95000"/>
                  </a:schemeClr>
                </a:solidFill>
                <a:latin typeface="Angsana New" charset="0"/>
                <a:ea typeface="Angsana New" charset="0"/>
                <a:cs typeface="Angsana New" charset="0"/>
              </a:rPr>
              <a:t> </a:t>
            </a:r>
            <a:r>
              <a:rPr lang="en-US" sz="2800" dirty="0" smtClean="0">
                <a:solidFill>
                  <a:schemeClr val="accent4">
                    <a:lumMod val="20000"/>
                    <a:lumOff val="80000"/>
                  </a:schemeClr>
                </a:solidFill>
                <a:latin typeface="Angsana New" charset="0"/>
                <a:ea typeface="Angsana New" charset="0"/>
                <a:cs typeface="Angsana New" charset="0"/>
              </a:rPr>
              <a:t>Lot</a:t>
            </a:r>
            <a:r>
              <a:rPr lang="en-US" sz="2800" dirty="0" smtClean="0">
                <a:solidFill>
                  <a:schemeClr val="bg1">
                    <a:lumMod val="95000"/>
                  </a:schemeClr>
                </a:solidFill>
                <a:latin typeface="Angsana New" charset="0"/>
                <a:ea typeface="Angsana New" charset="0"/>
                <a:cs typeface="Angsana New" charset="0"/>
              </a:rPr>
              <a:t> </a:t>
            </a:r>
            <a:r>
              <a:rPr lang="en-US" sz="2800" dirty="0">
                <a:solidFill>
                  <a:schemeClr val="bg1">
                    <a:lumMod val="95000"/>
                  </a:schemeClr>
                </a:solidFill>
                <a:latin typeface="Angsana New" charset="0"/>
                <a:ea typeface="Angsana New" charset="0"/>
                <a:cs typeface="Angsana New" charset="0"/>
              </a:rPr>
              <a:t>used to construct the timer.</a:t>
            </a:r>
          </a:p>
        </p:txBody>
      </p:sp>
    </p:spTree>
    <p:extLst>
      <p:ext uri="{BB962C8B-B14F-4D97-AF65-F5344CB8AC3E}">
        <p14:creationId xmlns:p14="http://schemas.microsoft.com/office/powerpoint/2010/main" val="59705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Global Scheme</a:t>
            </a:r>
            <a:endParaRPr lang="en-US" dirty="0"/>
          </a:p>
        </p:txBody>
      </p:sp>
      <p:grpSp>
        <p:nvGrpSpPr>
          <p:cNvPr id="56" name="Group 55"/>
          <p:cNvGrpSpPr/>
          <p:nvPr/>
        </p:nvGrpSpPr>
        <p:grpSpPr>
          <a:xfrm>
            <a:off x="445617" y="4381452"/>
            <a:ext cx="1920240" cy="1060619"/>
            <a:chOff x="480055" y="509101"/>
            <a:chExt cx="1920240" cy="1060619"/>
          </a:xfrm>
        </p:grpSpPr>
        <p:sp>
          <p:nvSpPr>
            <p:cNvPr id="58" name="Rectangle 5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ParkingLotAgent</a:t>
              </a:r>
              <a:endParaRPr lang="en-US" dirty="0"/>
            </a:p>
          </p:txBody>
        </p:sp>
      </p:grpSp>
      <p:grpSp>
        <p:nvGrpSpPr>
          <p:cNvPr id="60" name="Group 59"/>
          <p:cNvGrpSpPr/>
          <p:nvPr/>
        </p:nvGrpSpPr>
        <p:grpSpPr>
          <a:xfrm>
            <a:off x="446614" y="5539282"/>
            <a:ext cx="2345901" cy="1060619"/>
            <a:chOff x="480055" y="509101"/>
            <a:chExt cx="1920240" cy="1060619"/>
          </a:xfrm>
        </p:grpSpPr>
        <p:sp>
          <p:nvSpPr>
            <p:cNvPr id="61" name="Rectangle 6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ParkingLotBehavior</a:t>
              </a:r>
              <a:endParaRPr lang="en-US" dirty="0"/>
            </a:p>
          </p:txBody>
        </p:sp>
      </p:grpSp>
      <p:grpSp>
        <p:nvGrpSpPr>
          <p:cNvPr id="67" name="Group 66"/>
          <p:cNvGrpSpPr/>
          <p:nvPr/>
        </p:nvGrpSpPr>
        <p:grpSpPr>
          <a:xfrm>
            <a:off x="2974739" y="5539282"/>
            <a:ext cx="1920240" cy="1060619"/>
            <a:chOff x="480055" y="509101"/>
            <a:chExt cx="1920240" cy="1060619"/>
          </a:xfrm>
        </p:grpSpPr>
        <p:sp>
          <p:nvSpPr>
            <p:cNvPr id="70" name="Rectangle 6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ParkingLotTimer</a:t>
              </a:r>
              <a:endParaRPr lang="en-US" dirty="0"/>
            </a:p>
          </p:txBody>
        </p:sp>
      </p:grpSp>
      <p:cxnSp>
        <p:nvCxnSpPr>
          <p:cNvPr id="72" name="Straight Connector 71"/>
          <p:cNvCxnSpPr>
            <a:stCxn id="61" idx="0"/>
            <a:endCxn id="58" idx="2"/>
          </p:cNvCxnSpPr>
          <p:nvPr/>
        </p:nvCxnSpPr>
        <p:spPr>
          <a:xfrm flipH="1" flipV="1">
            <a:off x="1405737" y="5442071"/>
            <a:ext cx="213828" cy="972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flipH="1">
            <a:off x="795089" y="5344186"/>
            <a:ext cx="1406453" cy="369332"/>
          </a:xfrm>
          <a:prstGeom prst="rect">
            <a:avLst/>
          </a:prstGeom>
          <a:noFill/>
        </p:spPr>
        <p:txBody>
          <a:bodyPr wrap="square" rtlCol="0">
            <a:spAutoFit/>
          </a:bodyPr>
          <a:lstStyle/>
          <a:p>
            <a:r>
              <a:rPr lang="en-US"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74" name="Straight Connector 73"/>
          <p:cNvCxnSpPr/>
          <p:nvPr/>
        </p:nvCxnSpPr>
        <p:spPr>
          <a:xfrm flipH="1" flipV="1">
            <a:off x="2365857" y="5027345"/>
            <a:ext cx="1625069" cy="519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359730" y="5022136"/>
            <a:ext cx="178526" cy="146506"/>
            <a:chOff x="2688157" y="4995926"/>
            <a:chExt cx="178526" cy="146506"/>
          </a:xfrm>
        </p:grpSpPr>
        <p:cxnSp>
          <p:nvCxnSpPr>
            <p:cNvPr id="76" name="Straight Connector 75"/>
            <p:cNvCxnSpPr/>
            <p:nvPr/>
          </p:nvCxnSpPr>
          <p:spPr>
            <a:xfrm flipV="1">
              <a:off x="2688157" y="4995926"/>
              <a:ext cx="0" cy="1465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688157" y="4995926"/>
              <a:ext cx="178526" cy="6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930090" y="5182163"/>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9" name="Straight Connector 8"/>
          <p:cNvCxnSpPr>
            <a:endCxn id="58" idx="2"/>
          </p:cNvCxnSpPr>
          <p:nvPr/>
        </p:nvCxnSpPr>
        <p:spPr>
          <a:xfrm flipH="1" flipV="1">
            <a:off x="1405737" y="5442071"/>
            <a:ext cx="54813" cy="172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8" idx="2"/>
          </p:cNvCxnSpPr>
          <p:nvPr/>
        </p:nvCxnSpPr>
        <p:spPr>
          <a:xfrm flipV="1">
            <a:off x="1300163" y="5442071"/>
            <a:ext cx="105574" cy="1232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288811" y="4254745"/>
            <a:ext cx="1920240" cy="1060619"/>
            <a:chOff x="480055" y="509101"/>
            <a:chExt cx="1920240" cy="1060619"/>
          </a:xfrm>
        </p:grpSpPr>
        <p:sp>
          <p:nvSpPr>
            <p:cNvPr id="85" name="Rectangle 8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CarAgentProposal</a:t>
              </a:r>
              <a:endParaRPr lang="en-US" dirty="0"/>
            </a:p>
          </p:txBody>
        </p:sp>
      </p:grpSp>
      <p:grpSp>
        <p:nvGrpSpPr>
          <p:cNvPr id="87" name="Group 86"/>
          <p:cNvGrpSpPr/>
          <p:nvPr/>
        </p:nvGrpSpPr>
        <p:grpSpPr>
          <a:xfrm>
            <a:off x="9725158" y="4254744"/>
            <a:ext cx="1920240" cy="1060619"/>
            <a:chOff x="480055" y="509101"/>
            <a:chExt cx="1920240" cy="1060619"/>
          </a:xfrm>
        </p:grpSpPr>
        <p:sp>
          <p:nvSpPr>
            <p:cNvPr id="88" name="Rectangle 8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grpSp>
      <p:grpSp>
        <p:nvGrpSpPr>
          <p:cNvPr id="91" name="Group 90"/>
          <p:cNvGrpSpPr/>
          <p:nvPr/>
        </p:nvGrpSpPr>
        <p:grpSpPr>
          <a:xfrm>
            <a:off x="7288811" y="5521121"/>
            <a:ext cx="1920240" cy="1060619"/>
            <a:chOff x="480055" y="509101"/>
            <a:chExt cx="1920240" cy="1060619"/>
          </a:xfrm>
          <a:solidFill>
            <a:schemeClr val="accent6">
              <a:lumMod val="60000"/>
              <a:lumOff val="40000"/>
            </a:schemeClr>
          </a:solidFill>
        </p:grpSpPr>
        <p:sp>
          <p:nvSpPr>
            <p:cNvPr id="92" name="Rectangle 91"/>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SpotType</a:t>
              </a:r>
              <a:endParaRPr lang="en-US" dirty="0"/>
            </a:p>
          </p:txBody>
        </p:sp>
      </p:grpSp>
      <p:grpSp>
        <p:nvGrpSpPr>
          <p:cNvPr id="98" name="Group 97"/>
          <p:cNvGrpSpPr/>
          <p:nvPr/>
        </p:nvGrpSpPr>
        <p:grpSpPr>
          <a:xfrm>
            <a:off x="9746089" y="5521122"/>
            <a:ext cx="1920240" cy="1060619"/>
            <a:chOff x="480055" y="509101"/>
            <a:chExt cx="1920240" cy="1060619"/>
          </a:xfrm>
          <a:solidFill>
            <a:schemeClr val="accent6">
              <a:lumMod val="60000"/>
              <a:lumOff val="40000"/>
            </a:schemeClr>
          </a:solidFill>
        </p:grpSpPr>
        <p:sp>
          <p:nvSpPr>
            <p:cNvPr id="99" name="Rectangle 98"/>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LogMethod</a:t>
              </a:r>
              <a:endParaRPr lang="en-US" dirty="0"/>
            </a:p>
          </p:txBody>
        </p:sp>
      </p:grpSp>
      <p:cxnSp>
        <p:nvCxnSpPr>
          <p:cNvPr id="103" name="Straight Connector 102"/>
          <p:cNvCxnSpPr>
            <a:stCxn id="88" idx="2"/>
          </p:cNvCxnSpPr>
          <p:nvPr/>
        </p:nvCxnSpPr>
        <p:spPr>
          <a:xfrm flipH="1">
            <a:off x="10658642" y="5315363"/>
            <a:ext cx="26636" cy="2004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15773002">
            <a:off x="10617332" y="5356003"/>
            <a:ext cx="82621" cy="247246"/>
            <a:chOff x="2754144" y="1449572"/>
            <a:chExt cx="113103" cy="191946"/>
          </a:xfrm>
        </p:grpSpPr>
        <p:cxnSp>
          <p:nvCxnSpPr>
            <p:cNvPr id="105" name="Straight Connector 104"/>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p:cNvCxnSpPr>
            <a:stCxn id="85" idx="2"/>
          </p:cNvCxnSpPr>
          <p:nvPr/>
        </p:nvCxnSpPr>
        <p:spPr>
          <a:xfrm>
            <a:off x="8248931" y="5315364"/>
            <a:ext cx="1" cy="2152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15773002">
            <a:off x="8205644" y="5360355"/>
            <a:ext cx="86575" cy="264586"/>
            <a:chOff x="2754144" y="1449572"/>
            <a:chExt cx="113103" cy="191946"/>
          </a:xfrm>
        </p:grpSpPr>
        <p:cxnSp>
          <p:nvCxnSpPr>
            <p:cNvPr id="116" name="Straight Connector 115"/>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7198938" y="5205724"/>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t>
            </a:r>
            <a:r>
              <a:rPr lang="en-US" dirty="0" err="1" smtClean="0">
                <a:solidFill>
                  <a:schemeClr val="accent4"/>
                </a:solidFill>
                <a:latin typeface="Angsana New" charset="0"/>
                <a:ea typeface="Angsana New" charset="0"/>
                <a:cs typeface="Angsana New" charset="0"/>
              </a:rPr>
              <a:t>desiredSpots</a:t>
            </a:r>
            <a:endParaRPr lang="en-US" dirty="0">
              <a:solidFill>
                <a:schemeClr val="accent4"/>
              </a:solidFill>
              <a:latin typeface="Angsana New" charset="0"/>
              <a:ea typeface="Angsana New" charset="0"/>
              <a:cs typeface="Angsana New" charset="0"/>
            </a:endParaRPr>
          </a:p>
        </p:txBody>
      </p:sp>
      <p:sp>
        <p:nvSpPr>
          <p:cNvPr id="119" name="TextBox 118"/>
          <p:cNvSpPr txBox="1"/>
          <p:nvPr/>
        </p:nvSpPr>
        <p:spPr>
          <a:xfrm>
            <a:off x="9816418" y="5221741"/>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t>
            </a:r>
            <a:r>
              <a:rPr lang="en-US" dirty="0" err="1" smtClean="0">
                <a:solidFill>
                  <a:schemeClr val="accent4"/>
                </a:solidFill>
                <a:latin typeface="Angsana New" charset="0"/>
                <a:ea typeface="Angsana New" charset="0"/>
                <a:cs typeface="Angsana New" charset="0"/>
              </a:rPr>
              <a:t>logMethod</a:t>
            </a:r>
            <a:endParaRPr lang="en-US" dirty="0">
              <a:solidFill>
                <a:schemeClr val="accent4"/>
              </a:solidFill>
              <a:latin typeface="Angsana New" charset="0"/>
              <a:ea typeface="Angsana New" charset="0"/>
              <a:cs typeface="Angsana New" charset="0"/>
            </a:endParaRPr>
          </a:p>
        </p:txBody>
      </p:sp>
      <p:grpSp>
        <p:nvGrpSpPr>
          <p:cNvPr id="120" name="Group 119"/>
          <p:cNvGrpSpPr/>
          <p:nvPr/>
        </p:nvGrpSpPr>
        <p:grpSpPr>
          <a:xfrm>
            <a:off x="5420299" y="480899"/>
            <a:ext cx="1920240" cy="1060619"/>
            <a:chOff x="480055" y="509101"/>
            <a:chExt cx="1920240" cy="1060619"/>
          </a:xfrm>
        </p:grpSpPr>
        <p:sp>
          <p:nvSpPr>
            <p:cNvPr id="121" name="Rectangle 12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FixedConfigParser</a:t>
              </a:r>
              <a:endParaRPr lang="en-US" dirty="0"/>
            </a:p>
          </p:txBody>
        </p:sp>
      </p:grpSp>
      <p:grpSp>
        <p:nvGrpSpPr>
          <p:cNvPr id="123" name="Group 122"/>
          <p:cNvGrpSpPr/>
          <p:nvPr/>
        </p:nvGrpSpPr>
        <p:grpSpPr>
          <a:xfrm>
            <a:off x="2989014" y="488152"/>
            <a:ext cx="2345901" cy="1060619"/>
            <a:chOff x="480055" y="509101"/>
            <a:chExt cx="1920240" cy="1060619"/>
          </a:xfrm>
        </p:grpSpPr>
        <p:sp>
          <p:nvSpPr>
            <p:cNvPr id="124" name="Rectangle 1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RandomConfigParser</a:t>
              </a:r>
              <a:endParaRPr lang="en-US" dirty="0"/>
            </a:p>
          </p:txBody>
        </p:sp>
      </p:grpSp>
      <p:grpSp>
        <p:nvGrpSpPr>
          <p:cNvPr id="126" name="Group 125"/>
          <p:cNvGrpSpPr/>
          <p:nvPr/>
        </p:nvGrpSpPr>
        <p:grpSpPr>
          <a:xfrm>
            <a:off x="446994" y="497596"/>
            <a:ext cx="1920240" cy="1060619"/>
            <a:chOff x="480055" y="509101"/>
            <a:chExt cx="1920240" cy="1060619"/>
          </a:xfrm>
        </p:grpSpPr>
        <p:sp>
          <p:nvSpPr>
            <p:cNvPr id="127" name="Rectangle 1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RunAgents</a:t>
              </a:r>
              <a:endParaRPr lang="en-US" dirty="0"/>
            </a:p>
          </p:txBody>
        </p:sp>
      </p:grpSp>
      <p:grpSp>
        <p:nvGrpSpPr>
          <p:cNvPr id="223" name="Group 222"/>
          <p:cNvGrpSpPr/>
          <p:nvPr/>
        </p:nvGrpSpPr>
        <p:grpSpPr>
          <a:xfrm>
            <a:off x="446994" y="1825543"/>
            <a:ext cx="1920240" cy="1060619"/>
            <a:chOff x="480055" y="509101"/>
            <a:chExt cx="1920240" cy="1060619"/>
          </a:xfrm>
        </p:grpSpPr>
        <p:sp>
          <p:nvSpPr>
            <p:cNvPr id="224" name="Rectangle 2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Car Agent</a:t>
              </a:r>
              <a:endParaRPr lang="en-US" dirty="0"/>
            </a:p>
          </p:txBody>
        </p:sp>
      </p:grpSp>
      <p:grpSp>
        <p:nvGrpSpPr>
          <p:cNvPr id="226" name="Group 225"/>
          <p:cNvGrpSpPr/>
          <p:nvPr/>
        </p:nvGrpSpPr>
        <p:grpSpPr>
          <a:xfrm>
            <a:off x="2914278" y="1851338"/>
            <a:ext cx="3215644" cy="1060619"/>
            <a:chOff x="480055" y="509101"/>
            <a:chExt cx="1920240" cy="1060619"/>
          </a:xfrm>
        </p:grpSpPr>
        <p:sp>
          <p:nvSpPr>
            <p:cNvPr id="227" name="Rectangle 2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CarAgentProposal</a:t>
              </a:r>
              <a:r>
                <a:rPr lang="en-US" dirty="0" smtClean="0"/>
                <a:t>::</a:t>
              </a:r>
              <a:r>
                <a:rPr lang="en-US" dirty="0" err="1" smtClean="0"/>
                <a:t>CarEvaluator</a:t>
              </a:r>
              <a:endParaRPr lang="en-US" dirty="0"/>
            </a:p>
          </p:txBody>
        </p:sp>
      </p:grpSp>
      <p:grpSp>
        <p:nvGrpSpPr>
          <p:cNvPr id="229" name="Group 228"/>
          <p:cNvGrpSpPr/>
          <p:nvPr/>
        </p:nvGrpSpPr>
        <p:grpSpPr>
          <a:xfrm>
            <a:off x="6413935" y="1733860"/>
            <a:ext cx="1920240" cy="1060619"/>
            <a:chOff x="480055" y="509101"/>
            <a:chExt cx="1920240" cy="1060619"/>
          </a:xfrm>
        </p:grpSpPr>
        <p:sp>
          <p:nvSpPr>
            <p:cNvPr id="230" name="Rectangle 22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StrictCarEvaluator</a:t>
              </a:r>
              <a:endParaRPr lang="en-US" dirty="0"/>
            </a:p>
          </p:txBody>
        </p:sp>
      </p:grpSp>
      <p:grpSp>
        <p:nvGrpSpPr>
          <p:cNvPr id="232" name="Group 231"/>
          <p:cNvGrpSpPr/>
          <p:nvPr/>
        </p:nvGrpSpPr>
        <p:grpSpPr>
          <a:xfrm>
            <a:off x="8419576" y="1728497"/>
            <a:ext cx="2625092" cy="1060619"/>
            <a:chOff x="480055" y="509101"/>
            <a:chExt cx="1920240" cy="1060619"/>
          </a:xfrm>
        </p:grpSpPr>
        <p:sp>
          <p:nvSpPr>
            <p:cNvPr id="233" name="Rectangle 232"/>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LowerCostCarEvaluator</a:t>
              </a:r>
              <a:endParaRPr lang="en-US" dirty="0"/>
            </a:p>
          </p:txBody>
        </p:sp>
      </p:grpSp>
      <p:grpSp>
        <p:nvGrpSpPr>
          <p:cNvPr id="235" name="Group 234"/>
          <p:cNvGrpSpPr/>
          <p:nvPr/>
        </p:nvGrpSpPr>
        <p:grpSpPr>
          <a:xfrm>
            <a:off x="6400325" y="2882226"/>
            <a:ext cx="2865114" cy="1060619"/>
            <a:chOff x="480055" y="509101"/>
            <a:chExt cx="1920240" cy="1060619"/>
          </a:xfrm>
        </p:grpSpPr>
        <p:sp>
          <p:nvSpPr>
            <p:cNvPr id="236" name="Rectangle 235"/>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LowerDistanceCarEvaluator</a:t>
              </a:r>
              <a:endParaRPr lang="en-US" dirty="0"/>
            </a:p>
          </p:txBody>
        </p:sp>
      </p:grpSp>
      <p:grpSp>
        <p:nvGrpSpPr>
          <p:cNvPr id="238" name="Group 237"/>
          <p:cNvGrpSpPr/>
          <p:nvPr/>
        </p:nvGrpSpPr>
        <p:grpSpPr>
          <a:xfrm>
            <a:off x="9343191" y="2882226"/>
            <a:ext cx="2323138" cy="1060619"/>
            <a:chOff x="480055" y="509101"/>
            <a:chExt cx="1920240" cy="1060619"/>
          </a:xfrm>
        </p:grpSpPr>
        <p:sp>
          <p:nvSpPr>
            <p:cNvPr id="239" name="Rectangle 238"/>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FlexibleCarEvaluator</a:t>
              </a:r>
              <a:endParaRPr lang="en-US" dirty="0"/>
            </a:p>
          </p:txBody>
        </p:sp>
      </p:grpSp>
      <p:grpSp>
        <p:nvGrpSpPr>
          <p:cNvPr id="241" name="Group 240"/>
          <p:cNvGrpSpPr/>
          <p:nvPr/>
        </p:nvGrpSpPr>
        <p:grpSpPr>
          <a:xfrm>
            <a:off x="445617" y="3023303"/>
            <a:ext cx="1920240" cy="1060619"/>
            <a:chOff x="480055" y="509101"/>
            <a:chExt cx="1920240" cy="1060619"/>
          </a:xfrm>
        </p:grpSpPr>
        <p:sp>
          <p:nvSpPr>
            <p:cNvPr id="242" name="Rectangle 241"/>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CarBehavior</a:t>
              </a:r>
              <a:endParaRPr lang="en-US" dirty="0"/>
            </a:p>
          </p:txBody>
        </p:sp>
      </p:grpSp>
      <p:grpSp>
        <p:nvGrpSpPr>
          <p:cNvPr id="244" name="Group 243"/>
          <p:cNvGrpSpPr/>
          <p:nvPr/>
        </p:nvGrpSpPr>
        <p:grpSpPr>
          <a:xfrm>
            <a:off x="3406067" y="3109026"/>
            <a:ext cx="2679387" cy="1060619"/>
            <a:chOff x="480055" y="509101"/>
            <a:chExt cx="1920240" cy="1060619"/>
          </a:xfrm>
        </p:grpSpPr>
        <p:sp>
          <p:nvSpPr>
            <p:cNvPr id="245" name="Rectangle 24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ParkingLotProposal</a:t>
              </a:r>
              <a:endParaRPr lang="en-US" dirty="0"/>
            </a:p>
          </p:txBody>
        </p:sp>
      </p:grpSp>
      <p:grpSp>
        <p:nvGrpSpPr>
          <p:cNvPr id="247" name="Group 246"/>
          <p:cNvGrpSpPr/>
          <p:nvPr/>
        </p:nvGrpSpPr>
        <p:grpSpPr>
          <a:xfrm>
            <a:off x="2367234" y="2558943"/>
            <a:ext cx="549419" cy="267915"/>
            <a:chOff x="2601744" y="1268580"/>
            <a:chExt cx="760051" cy="220538"/>
          </a:xfrm>
        </p:grpSpPr>
        <p:grpSp>
          <p:nvGrpSpPr>
            <p:cNvPr id="248" name="Group 247"/>
            <p:cNvGrpSpPr/>
            <p:nvPr/>
          </p:nvGrpSpPr>
          <p:grpSpPr>
            <a:xfrm>
              <a:off x="2601744" y="1297172"/>
              <a:ext cx="756765" cy="191946"/>
              <a:chOff x="2601744" y="1297172"/>
              <a:chExt cx="756765" cy="191946"/>
            </a:xfrm>
          </p:grpSpPr>
          <p:cxnSp>
            <p:nvCxnSpPr>
              <p:cNvPr id="251" name="Straight Connector 250"/>
              <p:cNvCxnSpPr/>
              <p:nvPr/>
            </p:nvCxnSpPr>
            <p:spPr>
              <a:xfrm>
                <a:off x="2601744" y="1371601"/>
                <a:ext cx="756765" cy="42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01744" y="13716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601744" y="12971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49" name="Straight Connector 248"/>
            <p:cNvCxnSpPr/>
            <p:nvPr/>
          </p:nvCxnSpPr>
          <p:spPr>
            <a:xfrm>
              <a:off x="3245406" y="1268580"/>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3248692" y="1386097"/>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54" name="Straight Arrow Connector 253"/>
          <p:cNvCxnSpPr/>
          <p:nvPr/>
        </p:nvCxnSpPr>
        <p:spPr>
          <a:xfrm flipH="1" flipV="1">
            <a:off x="6129922" y="2153048"/>
            <a:ext cx="284013" cy="11112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34" idx="1"/>
          </p:cNvCxnSpPr>
          <p:nvPr/>
        </p:nvCxnSpPr>
        <p:spPr>
          <a:xfrm flipH="1">
            <a:off x="6093061" y="2030207"/>
            <a:ext cx="2326515" cy="1226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6" idx="1"/>
          </p:cNvCxnSpPr>
          <p:nvPr/>
        </p:nvCxnSpPr>
        <p:spPr>
          <a:xfrm flipH="1" flipV="1">
            <a:off x="6129922" y="2153049"/>
            <a:ext cx="270403" cy="125948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flipV="1">
            <a:off x="6129922" y="2153048"/>
            <a:ext cx="4293084" cy="7331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4691448" y="2886163"/>
            <a:ext cx="165360" cy="229363"/>
            <a:chOff x="4621317" y="1595798"/>
            <a:chExt cx="251476" cy="2120053"/>
          </a:xfrm>
        </p:grpSpPr>
        <p:cxnSp>
          <p:nvCxnSpPr>
            <p:cNvPr id="259" name="Straight Connector 258"/>
            <p:cNvCxnSpPr/>
            <p:nvPr/>
          </p:nvCxnSpPr>
          <p:spPr>
            <a:xfrm rot="5400000">
              <a:off x="3695851" y="2647001"/>
              <a:ext cx="2106640" cy="4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0" name="Group 259"/>
            <p:cNvGrpSpPr/>
            <p:nvPr/>
          </p:nvGrpSpPr>
          <p:grpSpPr>
            <a:xfrm rot="15773002">
              <a:off x="4638909" y="3481968"/>
              <a:ext cx="216291" cy="251476"/>
              <a:chOff x="2754144" y="1449572"/>
              <a:chExt cx="113103" cy="191946"/>
            </a:xfrm>
          </p:grpSpPr>
          <p:cxnSp>
            <p:nvCxnSpPr>
              <p:cNvPr id="261" name="Straight Connector 260"/>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1480030" y="2911958"/>
            <a:ext cx="248757" cy="108896"/>
            <a:chOff x="1480031" y="2911957"/>
            <a:chExt cx="262540" cy="379411"/>
          </a:xfrm>
        </p:grpSpPr>
        <p:cxnSp>
          <p:nvCxnSpPr>
            <p:cNvPr id="263" name="Straight Connector 262"/>
            <p:cNvCxnSpPr/>
            <p:nvPr/>
          </p:nvCxnSpPr>
          <p:spPr>
            <a:xfrm>
              <a:off x="1643540" y="2911957"/>
              <a:ext cx="4068" cy="3794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643539" y="2911957"/>
              <a:ext cx="99032" cy="1948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480031" y="2911957"/>
              <a:ext cx="163508" cy="16719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66" name="TextBox 265"/>
          <p:cNvSpPr txBox="1"/>
          <p:nvPr/>
        </p:nvSpPr>
        <p:spPr>
          <a:xfrm>
            <a:off x="4008412" y="2800190"/>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~proposal</a:t>
            </a:r>
            <a:endParaRPr lang="en-US" dirty="0">
              <a:solidFill>
                <a:schemeClr val="accent4"/>
              </a:solidFill>
              <a:latin typeface="Angsana New" charset="0"/>
              <a:ea typeface="Angsana New" charset="0"/>
              <a:cs typeface="Angsana New" charset="0"/>
            </a:endParaRPr>
          </a:p>
        </p:txBody>
      </p:sp>
      <p:sp>
        <p:nvSpPr>
          <p:cNvPr id="267" name="TextBox 266"/>
          <p:cNvSpPr txBox="1"/>
          <p:nvPr/>
        </p:nvSpPr>
        <p:spPr>
          <a:xfrm>
            <a:off x="986062" y="2764854"/>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8" name="TextBox 267"/>
          <p:cNvSpPr txBox="1"/>
          <p:nvPr/>
        </p:nvSpPr>
        <p:spPr>
          <a:xfrm>
            <a:off x="2185071" y="2314856"/>
            <a:ext cx="1324206" cy="369332"/>
          </a:xfrm>
          <a:prstGeom prst="rect">
            <a:avLst/>
          </a:prstGeom>
          <a:noFill/>
        </p:spPr>
        <p:txBody>
          <a:bodyPr wrap="square" rtlCol="0">
            <a:spAutoFit/>
          </a:bodyPr>
          <a:lstStyle/>
          <a:p>
            <a:r>
              <a:rPr lang="en-US" smtClean="0">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9" name="TextBox 268"/>
          <p:cNvSpPr txBox="1"/>
          <p:nvPr/>
        </p:nvSpPr>
        <p:spPr>
          <a:xfrm>
            <a:off x="2611078" y="2327259"/>
            <a:ext cx="1324206" cy="369332"/>
          </a:xfrm>
          <a:prstGeom prst="rect">
            <a:avLst/>
          </a:prstGeom>
          <a:noFill/>
        </p:spPr>
        <p:txBody>
          <a:bodyPr wrap="square" rtlCol="0">
            <a:spAutoFit/>
          </a:bodyPr>
          <a:lstStyle/>
          <a:p>
            <a:r>
              <a:rPr lang="en-US" dirty="0" smtClean="0">
                <a:solidFill>
                  <a:schemeClr val="accent4"/>
                </a:solidFill>
                <a:latin typeface="Angsana New" charset="0"/>
                <a:ea typeface="Angsana New" charset="0"/>
                <a:cs typeface="Angsana New" charset="0"/>
              </a:rPr>
              <a:t>-</a:t>
            </a:r>
            <a:r>
              <a:rPr lang="en-US" dirty="0" err="1" smtClean="0">
                <a:solidFill>
                  <a:schemeClr val="accent4"/>
                </a:solidFill>
                <a:latin typeface="Angsana New" charset="0"/>
                <a:ea typeface="Angsana New" charset="0"/>
                <a:cs typeface="Angsana New" charset="0"/>
              </a:rPr>
              <a:t>eval</a:t>
            </a:r>
            <a:endParaRPr lang="en-US"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1658441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chemeClr val="accent4"/>
                </a:solidFill>
                <a:latin typeface="Angsana New" charset="0"/>
                <a:ea typeface="Angsana New" charset="0"/>
                <a:cs typeface="Angsana New" charset="0"/>
              </a:rPr>
              <a:t>Protocols and Interaction</a:t>
            </a:r>
            <a:endParaRPr lang="en-US" dirty="0"/>
          </a:p>
        </p:txBody>
      </p:sp>
      <p:sp>
        <p:nvSpPr>
          <p:cNvPr id="49" name="Content Placeholder 2"/>
          <p:cNvSpPr txBox="1">
            <a:spLocks/>
          </p:cNvSpPr>
          <p:nvPr/>
        </p:nvSpPr>
        <p:spPr>
          <a:xfrm>
            <a:off x="5567446" y="1754572"/>
            <a:ext cx="5821439" cy="23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p:txBody>
      </p:sp>
      <p:sp>
        <p:nvSpPr>
          <p:cNvPr id="7" name="Rectangle 6"/>
          <p:cNvSpPr/>
          <p:nvPr/>
        </p:nvSpPr>
        <p:spPr>
          <a:xfrm>
            <a:off x="5459842" y="1541850"/>
            <a:ext cx="6096000" cy="3539430"/>
          </a:xfrm>
          <a:prstGeom prst="rect">
            <a:avLst/>
          </a:prstGeom>
        </p:spPr>
        <p:txBody>
          <a:bodyPr>
            <a:spAutoFit/>
          </a:bodyPr>
          <a:lstStyle/>
          <a:p>
            <a:pPr algn="just"/>
            <a:r>
              <a:rPr lang="en-GB" sz="2800" dirty="0">
                <a:solidFill>
                  <a:schemeClr val="accent4">
                    <a:lumMod val="20000"/>
                    <a:lumOff val="80000"/>
                  </a:schemeClr>
                </a:solidFill>
                <a:latin typeface="Angsana New" charset="0"/>
                <a:ea typeface="Angsana New" charset="0"/>
                <a:cs typeface="Angsana New" charset="0"/>
              </a:rPr>
              <a:t>We based our protocol on FIPA Contract Net Interaction </a:t>
            </a:r>
            <a:r>
              <a:rPr lang="en-GB" sz="2800" dirty="0" smtClean="0">
                <a:solidFill>
                  <a:schemeClr val="accent4">
                    <a:lumMod val="20000"/>
                    <a:lumOff val="80000"/>
                  </a:schemeClr>
                </a:solidFill>
                <a:latin typeface="Angsana New" charset="0"/>
                <a:ea typeface="Angsana New" charset="0"/>
                <a:cs typeface="Angsana New" charset="0"/>
              </a:rPr>
              <a:t>Protocol.</a:t>
            </a:r>
          </a:p>
          <a:p>
            <a:pPr algn="just"/>
            <a:r>
              <a:rPr lang="en-GB" sz="2800" dirty="0" smtClean="0">
                <a:solidFill>
                  <a:schemeClr val="accent4">
                    <a:lumMod val="20000"/>
                    <a:lumOff val="80000"/>
                  </a:schemeClr>
                </a:solidFill>
                <a:latin typeface="Angsana New" charset="0"/>
                <a:ea typeface="Angsana New" charset="0"/>
                <a:cs typeface="Angsana New" charset="0"/>
              </a:rPr>
              <a:t>The main difference between our implementation and the original is we do not have the failure and inform-result : inform options.</a:t>
            </a:r>
          </a:p>
          <a:p>
            <a:pPr algn="just"/>
            <a:endParaRPr lang="en-GB" sz="2800" dirty="0" smtClean="0">
              <a:solidFill>
                <a:schemeClr val="accent4">
                  <a:lumMod val="20000"/>
                  <a:lumOff val="80000"/>
                </a:schemeClr>
              </a:solidFill>
              <a:latin typeface="Angsana New" charset="0"/>
              <a:ea typeface="Angsana New" charset="0"/>
              <a:cs typeface="Angsana New" charset="0"/>
            </a:endParaRPr>
          </a:p>
          <a:p>
            <a:pPr algn="just"/>
            <a:r>
              <a:rPr lang="en-GB" sz="2800" dirty="0" smtClean="0">
                <a:solidFill>
                  <a:schemeClr val="bg1">
                    <a:lumMod val="95000"/>
                  </a:schemeClr>
                </a:solidFill>
                <a:latin typeface="Angsana New" charset="0"/>
                <a:ea typeface="Angsana New" charset="0"/>
                <a:cs typeface="Angsana New" charset="0"/>
              </a:rPr>
              <a:t>Initiator</a:t>
            </a:r>
            <a:r>
              <a:rPr lang="en-GB" sz="2800" dirty="0" smtClean="0">
                <a:solidFill>
                  <a:schemeClr val="accent4">
                    <a:lumMod val="20000"/>
                    <a:lumOff val="80000"/>
                  </a:schemeClr>
                </a:solidFill>
                <a:latin typeface="Angsana New" charset="0"/>
                <a:ea typeface="Angsana New" charset="0"/>
                <a:cs typeface="Angsana New" charset="0"/>
              </a:rPr>
              <a:t>		Cars</a:t>
            </a:r>
          </a:p>
          <a:p>
            <a:pPr algn="just"/>
            <a:r>
              <a:rPr lang="en-GB" sz="2800" dirty="0" smtClean="0">
                <a:solidFill>
                  <a:schemeClr val="bg1">
                    <a:lumMod val="95000"/>
                  </a:schemeClr>
                </a:solidFill>
                <a:latin typeface="Angsana New" charset="0"/>
                <a:ea typeface="Angsana New" charset="0"/>
                <a:cs typeface="Angsana New" charset="0"/>
              </a:rPr>
              <a:t>Participants</a:t>
            </a:r>
            <a:r>
              <a:rPr lang="en-GB" sz="2800" dirty="0" smtClean="0">
                <a:solidFill>
                  <a:schemeClr val="accent4">
                    <a:lumMod val="20000"/>
                    <a:lumOff val="80000"/>
                  </a:schemeClr>
                </a:solidFill>
                <a:latin typeface="Angsana New" charset="0"/>
                <a:ea typeface="Angsana New" charset="0"/>
                <a:cs typeface="Angsana New" charset="0"/>
              </a:rPr>
              <a:t>	Parking </a:t>
            </a:r>
            <a:r>
              <a:rPr lang="en-GB" sz="2800" dirty="0" smtClean="0">
                <a:solidFill>
                  <a:schemeClr val="accent4">
                    <a:lumMod val="20000"/>
                    <a:lumOff val="80000"/>
                  </a:schemeClr>
                </a:solidFill>
                <a:latin typeface="Angsana New" charset="0"/>
                <a:ea typeface="Angsana New" charset="0"/>
                <a:cs typeface="Angsana New" charset="0"/>
              </a:rPr>
              <a:t>Lots</a:t>
            </a:r>
            <a:endParaRPr lang="en-GB" sz="2800" dirty="0" smtClean="0">
              <a:solidFill>
                <a:schemeClr val="accent4">
                  <a:lumMod val="20000"/>
                  <a:lumOff val="80000"/>
                </a:schemeClr>
              </a:solidFill>
              <a:latin typeface="Angsana New" charset="0"/>
              <a:ea typeface="Angsana New" charset="0"/>
              <a:cs typeface="Angsana New" charset="0"/>
            </a:endParaRPr>
          </a:p>
        </p:txBody>
      </p:sp>
      <p:sp>
        <p:nvSpPr>
          <p:cNvPr id="52" name="Content Placeholder 2"/>
          <p:cNvSpPr txBox="1">
            <a:spLocks/>
          </p:cNvSpPr>
          <p:nvPr/>
        </p:nvSpPr>
        <p:spPr>
          <a:xfrm>
            <a:off x="5467938" y="3154520"/>
            <a:ext cx="5821439" cy="38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cxnSp>
        <p:nvCxnSpPr>
          <p:cNvPr id="58" name="Straight Connector 57"/>
          <p:cNvCxnSpPr>
            <a:stCxn id="114" idx="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3" idx="2"/>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7" idx="2"/>
            <a:endCxn id="116" idx="0"/>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6" idx="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endCxn id="118" idx="1"/>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119" idx="0"/>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69866" y="795647"/>
            <a:ext cx="3988130" cy="5381316"/>
            <a:chOff x="5051029" y="703417"/>
            <a:chExt cx="3988130" cy="5381316"/>
          </a:xfrm>
        </p:grpSpPr>
        <p:grpSp>
          <p:nvGrpSpPr>
            <p:cNvPr id="89" name="Group 88"/>
            <p:cNvGrpSpPr/>
            <p:nvPr/>
          </p:nvGrpSpPr>
          <p:grpSpPr>
            <a:xfrm>
              <a:off x="5051029" y="703417"/>
              <a:ext cx="3988130" cy="5381316"/>
              <a:chOff x="665018" y="795646"/>
              <a:chExt cx="3988130" cy="5381316"/>
            </a:xfrm>
          </p:grpSpPr>
          <p:grpSp>
            <p:nvGrpSpPr>
              <p:cNvPr id="105" name="Group 104"/>
              <p:cNvGrpSpPr/>
              <p:nvPr/>
            </p:nvGrpSpPr>
            <p:grpSpPr>
              <a:xfrm>
                <a:off x="665018" y="795646"/>
                <a:ext cx="3988130" cy="5381316"/>
                <a:chOff x="665018" y="795646"/>
                <a:chExt cx="3988130" cy="5381316"/>
              </a:xfrm>
            </p:grpSpPr>
            <p:sp>
              <p:nvSpPr>
                <p:cNvPr id="110" name="Rectangle 109"/>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Initiator</a:t>
                  </a:r>
                  <a:endParaRPr lang="en-US" sz="2000" dirty="0">
                    <a:latin typeface="Angsana New" charset="0"/>
                    <a:ea typeface="Angsana New" charset="0"/>
                    <a:cs typeface="Angsana New" charset="0"/>
                  </a:endParaRPr>
                </a:p>
              </p:txBody>
            </p:sp>
            <p:sp>
              <p:nvSpPr>
                <p:cNvPr id="111" name="Rectangle 110"/>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Participant</a:t>
                  </a:r>
                  <a:endParaRPr lang="en-US" sz="2000" dirty="0">
                    <a:latin typeface="Angsana New" charset="0"/>
                    <a:ea typeface="Angsana New" charset="0"/>
                    <a:cs typeface="Angsana New" charset="0"/>
                  </a:endParaRPr>
                </a:p>
              </p:txBody>
            </p:sp>
            <p:sp>
              <p:nvSpPr>
                <p:cNvPr id="112" name="Rectangle 111"/>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781790" y="2761053"/>
                <a:ext cx="1768932" cy="2861912"/>
                <a:chOff x="1781790" y="2761053"/>
                <a:chExt cx="1768932" cy="2861912"/>
              </a:xfrm>
            </p:grpSpPr>
            <p:sp>
              <p:nvSpPr>
                <p:cNvPr id="107" name="Diamond 106"/>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Diamond 108"/>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5888905" y="1264954"/>
              <a:ext cx="2658646" cy="4522298"/>
              <a:chOff x="5888905" y="1264954"/>
              <a:chExt cx="2658646" cy="4522298"/>
            </a:xfrm>
          </p:grpSpPr>
          <p:sp>
            <p:nvSpPr>
              <p:cNvPr id="91" name="TextBox 90"/>
              <p:cNvSpPr txBox="1"/>
              <p:nvPr/>
            </p:nvSpPr>
            <p:spPr>
              <a:xfrm>
                <a:off x="6801126" y="1264954"/>
                <a:ext cx="471043"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92" name="TextBox 91"/>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93" name="TextBox 92"/>
              <p:cNvSpPr txBox="1"/>
              <p:nvPr/>
            </p:nvSpPr>
            <p:spPr>
              <a:xfrm>
                <a:off x="5899070" y="1965775"/>
                <a:ext cx="772446"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&lt;=n</a:t>
                </a:r>
                <a:endParaRPr lang="en-US" dirty="0">
                  <a:solidFill>
                    <a:schemeClr val="bg1"/>
                  </a:solidFill>
                  <a:latin typeface="Angsana New" charset="0"/>
                  <a:ea typeface="Angsana New" charset="0"/>
                  <a:cs typeface="Angsana New" charset="0"/>
                </a:endParaRPr>
              </a:p>
            </p:txBody>
          </p:sp>
          <p:sp>
            <p:nvSpPr>
              <p:cNvPr id="94" name="TextBox 93"/>
              <p:cNvSpPr txBox="1"/>
              <p:nvPr/>
            </p:nvSpPr>
            <p:spPr>
              <a:xfrm>
                <a:off x="6683886" y="1976304"/>
                <a:ext cx="682901"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refuse</a:t>
                </a:r>
                <a:endParaRPr lang="en-US" dirty="0">
                  <a:solidFill>
                    <a:schemeClr val="bg1"/>
                  </a:solidFill>
                  <a:latin typeface="Angsana New" charset="0"/>
                  <a:ea typeface="Angsana New" charset="0"/>
                  <a:cs typeface="Angsana New" charset="0"/>
                </a:endParaRPr>
              </a:p>
            </p:txBody>
          </p:sp>
          <p:sp>
            <p:nvSpPr>
              <p:cNvPr id="95" name="TextBox 94"/>
              <p:cNvSpPr txBox="1"/>
              <p:nvPr/>
            </p:nvSpPr>
            <p:spPr>
              <a:xfrm>
                <a:off x="7738550" y="1888981"/>
                <a:ext cx="506215" cy="923330"/>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n deadline</a:t>
                </a:r>
                <a:endParaRPr lang="en-US" dirty="0">
                  <a:solidFill>
                    <a:schemeClr val="bg1"/>
                  </a:solidFill>
                  <a:latin typeface="Angsana New" charset="0"/>
                  <a:ea typeface="Angsana New" charset="0"/>
                  <a:cs typeface="Angsana New" charset="0"/>
                </a:endParaRPr>
              </a:p>
            </p:txBody>
          </p:sp>
          <p:sp>
            <p:nvSpPr>
              <p:cNvPr id="96" name="TextBox 95"/>
              <p:cNvSpPr txBox="1"/>
              <p:nvPr/>
            </p:nvSpPr>
            <p:spPr>
              <a:xfrm>
                <a:off x="6671516" y="2779871"/>
                <a:ext cx="804111"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97" name="TextBox 96"/>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a:t>
                </a:r>
                <a:r>
                  <a:rPr lang="en-US" dirty="0" smtClean="0">
                    <a:solidFill>
                      <a:schemeClr val="bg1"/>
                    </a:solidFill>
                    <a:latin typeface="Angsana New" charset="0"/>
                    <a:ea typeface="Angsana New" charset="0"/>
                    <a:cs typeface="Angsana New" charset="0"/>
                  </a:rPr>
                  <a:t>=n-</a:t>
                </a:r>
                <a:r>
                  <a:rPr lang="en-US" dirty="0" err="1" smtClean="0">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98" name="TextBox 97"/>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a:t>
                </a:r>
                <a:r>
                  <a:rPr lang="en-US" dirty="0" smtClean="0">
                    <a:solidFill>
                      <a:schemeClr val="bg1"/>
                    </a:solidFill>
                    <a:latin typeface="Angsana New" charset="0"/>
                    <a:ea typeface="Angsana New" charset="0"/>
                    <a:cs typeface="Angsana New" charset="0"/>
                  </a:rPr>
                  <a:t>eject-proposal</a:t>
                </a:r>
                <a:endParaRPr lang="en-US" dirty="0">
                  <a:solidFill>
                    <a:schemeClr val="bg1"/>
                  </a:solidFill>
                  <a:latin typeface="Angsana New" charset="0"/>
                  <a:ea typeface="Angsana New" charset="0"/>
                  <a:cs typeface="Angsana New" charset="0"/>
                </a:endParaRPr>
              </a:p>
            </p:txBody>
          </p:sp>
          <p:sp>
            <p:nvSpPr>
              <p:cNvPr id="99" name="TextBox 98"/>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a:t>
                </a:r>
                <a:r>
                  <a:rPr lang="en-US" dirty="0" smtClean="0">
                    <a:solidFill>
                      <a:schemeClr val="bg1"/>
                    </a:solidFill>
                    <a:latin typeface="Angsana New" charset="0"/>
                    <a:ea typeface="Angsana New" charset="0"/>
                    <a:cs typeface="Angsana New" charset="0"/>
                  </a:rPr>
                  <a:t>&lt;=j</a:t>
                </a:r>
                <a:endParaRPr lang="en-US" dirty="0">
                  <a:solidFill>
                    <a:schemeClr val="bg1"/>
                  </a:solidFill>
                  <a:latin typeface="Angsana New" charset="0"/>
                  <a:ea typeface="Angsana New" charset="0"/>
                  <a:cs typeface="Angsana New" charset="0"/>
                </a:endParaRPr>
              </a:p>
            </p:txBody>
          </p:sp>
          <p:sp>
            <p:nvSpPr>
              <p:cNvPr id="100" name="TextBox 99"/>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a:t>
                </a:r>
                <a:r>
                  <a:rPr lang="en-US" dirty="0" smtClean="0">
                    <a:solidFill>
                      <a:schemeClr val="bg1"/>
                    </a:solidFill>
                    <a:latin typeface="Angsana New" charset="0"/>
                    <a:ea typeface="Angsana New" charset="0"/>
                    <a:cs typeface="Angsana New" charset="0"/>
                  </a:rPr>
                  <a:t>ccept-proposal</a:t>
                </a:r>
                <a:endParaRPr lang="en-US" dirty="0">
                  <a:solidFill>
                    <a:schemeClr val="bg1"/>
                  </a:solidFill>
                  <a:latin typeface="Angsana New" charset="0"/>
                  <a:ea typeface="Angsana New" charset="0"/>
                  <a:cs typeface="Angsana New" charset="0"/>
                </a:endParaRPr>
              </a:p>
            </p:txBody>
          </p:sp>
          <p:sp>
            <p:nvSpPr>
              <p:cNvPr id="101" name="TextBox 100"/>
              <p:cNvSpPr txBox="1"/>
              <p:nvPr/>
            </p:nvSpPr>
            <p:spPr>
              <a:xfrm>
                <a:off x="7762298" y="4101654"/>
                <a:ext cx="685745"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02" name="TextBox 101"/>
              <p:cNvSpPr txBox="1"/>
              <p:nvPr/>
            </p:nvSpPr>
            <p:spPr>
              <a:xfrm>
                <a:off x="6953041" y="4785596"/>
                <a:ext cx="663058"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failure</a:t>
                </a:r>
                <a:endParaRPr lang="en-US" dirty="0">
                  <a:solidFill>
                    <a:schemeClr val="bg1"/>
                  </a:solidFill>
                  <a:latin typeface="Angsana New" charset="0"/>
                  <a:ea typeface="Angsana New" charset="0"/>
                  <a:cs typeface="Angsana New" charset="0"/>
                </a:endParaRPr>
              </a:p>
            </p:txBody>
          </p:sp>
          <p:sp>
            <p:nvSpPr>
              <p:cNvPr id="103" name="TextBox 102"/>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nform-done : inform</a:t>
                </a:r>
                <a:endParaRPr lang="en-US" dirty="0">
                  <a:solidFill>
                    <a:schemeClr val="bg1"/>
                  </a:solidFill>
                  <a:latin typeface="Angsana New" charset="0"/>
                  <a:ea typeface="Angsana New" charset="0"/>
                  <a:cs typeface="Angsana New" charset="0"/>
                </a:endParaRPr>
              </a:p>
            </p:txBody>
          </p:sp>
          <p:sp>
            <p:nvSpPr>
              <p:cNvPr id="104" name="TextBox 103"/>
              <p:cNvSpPr txBox="1"/>
              <p:nvPr/>
            </p:nvSpPr>
            <p:spPr>
              <a:xfrm>
                <a:off x="6279598" y="5417920"/>
                <a:ext cx="1774176"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inform-result : inform</a:t>
                </a:r>
                <a:endParaRPr lang="en-US" dirty="0">
                  <a:solidFill>
                    <a:schemeClr val="bg1"/>
                  </a:solidFill>
                  <a:latin typeface="Angsana New" charset="0"/>
                  <a:ea typeface="Angsana New" charset="0"/>
                  <a:cs typeface="Angsana New" charset="0"/>
                </a:endParaRPr>
              </a:p>
            </p:txBody>
          </p:sp>
        </p:grpSp>
      </p:grpSp>
      <p:cxnSp>
        <p:nvCxnSpPr>
          <p:cNvPr id="118" name="Straight Connector 117"/>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0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issues a call for proposals which asks for m proposals from other </a:t>
            </a:r>
            <a:r>
              <a:rPr lang="en-GB" dirty="0" smtClean="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a:t>
            </a:r>
            <a:r>
              <a:rPr lang="en-GB" dirty="0" smtClean="0">
                <a:solidFill>
                  <a:schemeClr val="bg1">
                    <a:lumMod val="95000"/>
                  </a:schemeClr>
                </a:solidFill>
                <a:latin typeface="Angsana New" charset="0"/>
                <a:ea typeface="Angsana New" charset="0"/>
                <a:cs typeface="Angsana New" charset="0"/>
              </a:rPr>
              <a:t>and includes desired </a:t>
            </a:r>
            <a:r>
              <a:rPr lang="en-GB" dirty="0" smtClean="0">
                <a:solidFill>
                  <a:schemeClr val="accent4">
                    <a:lumMod val="20000"/>
                    <a:lumOff val="80000"/>
                  </a:schemeClr>
                </a:solidFill>
                <a:latin typeface="Angsana New" charset="0"/>
                <a:ea typeface="Angsana New" charset="0"/>
                <a:cs typeface="Angsana New" charset="0"/>
              </a:rPr>
              <a:t>cost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distance</a:t>
            </a:r>
            <a:r>
              <a:rPr lang="en-GB" dirty="0" smtClean="0">
                <a:solidFill>
                  <a:schemeClr val="bg1">
                    <a:lumMod val="95000"/>
                  </a:schemeClr>
                </a:solidFill>
                <a:latin typeface="Angsana New" charset="0"/>
                <a:ea typeface="Angsana New" charset="0"/>
                <a:cs typeface="Angsana New" charset="0"/>
              </a:rPr>
              <a:t> and </a:t>
            </a:r>
            <a:r>
              <a:rPr lang="en-GB" dirty="0" smtClean="0">
                <a:solidFill>
                  <a:schemeClr val="accent4">
                    <a:lumMod val="20000"/>
                    <a:lumOff val="80000"/>
                  </a:schemeClr>
                </a:solidFill>
                <a:latin typeface="Angsana New" charset="0"/>
                <a:ea typeface="Angsana New" charset="0"/>
                <a:cs typeface="Angsana New" charset="0"/>
              </a:rPr>
              <a:t>spot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type</a:t>
            </a:r>
            <a:r>
              <a:rPr lang="en-GB" dirty="0" smtClean="0">
                <a:solidFill>
                  <a:schemeClr val="bg1">
                    <a:lumMod val="95000"/>
                  </a:schemeClr>
                </a:solidFill>
                <a:latin typeface="Angsana New" charset="0"/>
                <a:ea typeface="Angsana New" charset="0"/>
                <a:cs typeface="Angsana New" charset="0"/>
              </a:rPr>
              <a:t>.</a:t>
            </a:r>
          </a:p>
          <a:p>
            <a:pPr marL="0" lvl="0" indent="0" algn="just">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Parking Lots </a:t>
            </a:r>
            <a:r>
              <a:rPr lang="en-GB" dirty="0" smtClean="0">
                <a:solidFill>
                  <a:schemeClr val="bg1">
                    <a:lumMod val="95000"/>
                  </a:schemeClr>
                </a:solidFill>
                <a:latin typeface="Angsana New" charset="0"/>
                <a:ea typeface="Angsana New" charset="0"/>
                <a:cs typeface="Angsana New" charset="0"/>
              </a:rPr>
              <a:t>receiving the call for proposals, considered potential contractors, generate n responses. Of these, j are proposals to perform the task, if they have at least one of the expect </a:t>
            </a:r>
            <a:r>
              <a:rPr lang="en-GB" dirty="0" smtClean="0">
                <a:solidFill>
                  <a:schemeClr val="accent4">
                    <a:lumMod val="20000"/>
                    <a:lumOff val="80000"/>
                  </a:schemeClr>
                </a:solidFill>
                <a:latin typeface="Angsana New" charset="0"/>
                <a:ea typeface="Angsana New" charset="0"/>
                <a:cs typeface="Angsana New" charset="0"/>
              </a:rPr>
              <a:t>spot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types</a:t>
            </a:r>
            <a:r>
              <a:rPr lang="en-GB" dirty="0" smtClean="0">
                <a:solidFill>
                  <a:schemeClr val="bg1">
                    <a:lumMod val="95000"/>
                  </a:schemeClr>
                </a:solidFill>
                <a:latin typeface="Angsana New" charset="0"/>
                <a:ea typeface="Angsana New" charset="0"/>
                <a:cs typeface="Angsana New" charset="0"/>
              </a:rPr>
              <a:t>, and </a:t>
            </a:r>
            <a:r>
              <a:rPr lang="en-GB" dirty="0" err="1" smtClean="0">
                <a:solidFill>
                  <a:schemeClr val="bg1">
                    <a:lumMod val="95000"/>
                  </a:schemeClr>
                </a:solidFill>
                <a:latin typeface="Angsana New" charset="0"/>
                <a:ea typeface="Angsana New" charset="0"/>
                <a:cs typeface="Angsana New" charset="0"/>
              </a:rPr>
              <a:t>i</a:t>
            </a:r>
            <a:r>
              <a:rPr lang="en-GB" dirty="0" smtClean="0">
                <a:solidFill>
                  <a:schemeClr val="bg1">
                    <a:lumMod val="95000"/>
                  </a:schemeClr>
                </a:solidFill>
                <a:latin typeface="Angsana New" charset="0"/>
                <a:ea typeface="Angsana New" charset="0"/>
                <a:cs typeface="Angsana New" charset="0"/>
              </a:rPr>
              <a:t>=n-j are refusals, </a:t>
            </a:r>
            <a:r>
              <a:rPr lang="en-GB" dirty="0">
                <a:solidFill>
                  <a:schemeClr val="bg1">
                    <a:lumMod val="95000"/>
                  </a:schemeClr>
                </a:solidFill>
                <a:latin typeface="Angsana New" charset="0"/>
                <a:ea typeface="Angsana New" charset="0"/>
                <a:cs typeface="Angsana New" charset="0"/>
              </a:rPr>
              <a:t>if they </a:t>
            </a:r>
            <a:r>
              <a:rPr lang="en-GB" dirty="0" smtClean="0">
                <a:solidFill>
                  <a:schemeClr val="bg1">
                    <a:lumMod val="95000"/>
                  </a:schemeClr>
                </a:solidFill>
                <a:latin typeface="Angsana New" charset="0"/>
                <a:ea typeface="Angsana New" charset="0"/>
                <a:cs typeface="Angsana New" charset="0"/>
              </a:rPr>
              <a:t>do not have a single expected </a:t>
            </a:r>
            <a:r>
              <a:rPr lang="en-GB" dirty="0" smtClean="0">
                <a:solidFill>
                  <a:schemeClr val="accent4">
                    <a:lumMod val="20000"/>
                    <a:lumOff val="80000"/>
                  </a:schemeClr>
                </a:solidFill>
                <a:latin typeface="Angsana New" charset="0"/>
                <a:ea typeface="Angsana New" charset="0"/>
                <a:cs typeface="Angsana New" charset="0"/>
              </a:rPr>
              <a:t>spot</a:t>
            </a:r>
            <a:r>
              <a:rPr lang="en-GB" dirty="0" smtClean="0">
                <a:solidFill>
                  <a:schemeClr val="bg1">
                    <a:lumMod val="95000"/>
                  </a:schemeClr>
                </a:solidFill>
                <a:latin typeface="Angsana New" charset="0"/>
                <a:ea typeface="Angsana New" charset="0"/>
                <a:cs typeface="Angsana New" charset="0"/>
              </a:rPr>
              <a:t> </a:t>
            </a:r>
            <a:r>
              <a:rPr lang="en-GB" dirty="0" smtClean="0">
                <a:solidFill>
                  <a:schemeClr val="accent4">
                    <a:lumMod val="20000"/>
                    <a:lumOff val="80000"/>
                  </a:schemeClr>
                </a:solidFill>
                <a:latin typeface="Angsana New" charset="0"/>
                <a:ea typeface="Angsana New" charset="0"/>
                <a:cs typeface="Angsana New" charset="0"/>
              </a:rPr>
              <a:t>type</a:t>
            </a:r>
            <a:r>
              <a:rPr lang="en-GB" dirty="0" smtClean="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After </a:t>
            </a:r>
            <a:r>
              <a:rPr lang="en-GB" dirty="0">
                <a:solidFill>
                  <a:schemeClr val="bg1">
                    <a:lumMod val="95000"/>
                  </a:schemeClr>
                </a:solidFill>
                <a:latin typeface="Angsana New" charset="0"/>
                <a:ea typeface="Angsana New" charset="0"/>
                <a:cs typeface="Angsana New" charset="0"/>
              </a:rPr>
              <a:t>the </a:t>
            </a:r>
            <a:r>
              <a:rPr lang="en-GB" dirty="0" smtClean="0">
                <a:solidFill>
                  <a:schemeClr val="bg1">
                    <a:lumMod val="95000"/>
                  </a:schemeClr>
                </a:solidFill>
                <a:latin typeface="Angsana New" charset="0"/>
                <a:ea typeface="Angsana New" charset="0"/>
                <a:cs typeface="Angsana New" charset="0"/>
              </a:rPr>
              <a:t>deadline (10 seconds), the </a:t>
            </a: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evaluates </a:t>
            </a:r>
            <a:r>
              <a:rPr lang="en-GB" dirty="0">
                <a:solidFill>
                  <a:schemeClr val="bg1">
                    <a:lumMod val="95000"/>
                  </a:schemeClr>
                </a:solidFill>
                <a:latin typeface="Angsana New" charset="0"/>
                <a:ea typeface="Angsana New" charset="0"/>
                <a:cs typeface="Angsana New" charset="0"/>
              </a:rPr>
              <a:t>received j proposals and selects </a:t>
            </a:r>
            <a:r>
              <a:rPr lang="en-GB" dirty="0" smtClean="0">
                <a:solidFill>
                  <a:schemeClr val="bg1">
                    <a:lumMod val="95000"/>
                  </a:schemeClr>
                </a:solidFill>
                <a:latin typeface="Angsana New" charset="0"/>
                <a:ea typeface="Angsana New" charset="0"/>
                <a:cs typeface="Angsana New" charset="0"/>
              </a:rPr>
              <a:t>one </a:t>
            </a:r>
            <a:r>
              <a:rPr lang="en-GB" dirty="0" smtClean="0">
                <a:solidFill>
                  <a:schemeClr val="accent4">
                    <a:lumMod val="20000"/>
                    <a:lumOff val="80000"/>
                  </a:schemeClr>
                </a:solidFill>
                <a:latin typeface="Angsana New" charset="0"/>
                <a:ea typeface="Angsana New" charset="0"/>
                <a:cs typeface="Angsana New" charset="0"/>
              </a:rPr>
              <a:t>Parking Lot </a:t>
            </a:r>
            <a:r>
              <a:rPr lang="en-GB" dirty="0" smtClean="0">
                <a:solidFill>
                  <a:schemeClr val="bg1">
                    <a:lumMod val="95000"/>
                  </a:schemeClr>
                </a:solidFill>
                <a:latin typeface="Angsana New" charset="0"/>
                <a:ea typeface="Angsana New" charset="0"/>
                <a:cs typeface="Angsana New" charset="0"/>
              </a:rPr>
              <a:t>to perform the </a:t>
            </a:r>
            <a:r>
              <a:rPr lang="en-GB" dirty="0">
                <a:solidFill>
                  <a:schemeClr val="bg1">
                    <a:lumMod val="95000"/>
                  </a:schemeClr>
                </a:solidFill>
                <a:latin typeface="Angsana New" charset="0"/>
                <a:ea typeface="Angsana New" charset="0"/>
                <a:cs typeface="Angsana New" charset="0"/>
              </a:rPr>
              <a:t>task. The </a:t>
            </a:r>
            <a:r>
              <a:rPr lang="en-GB" dirty="0" smtClean="0">
                <a:solidFill>
                  <a:schemeClr val="bg1">
                    <a:lumMod val="95000"/>
                  </a:schemeClr>
                </a:solidFill>
                <a:latin typeface="Angsana New" charset="0"/>
                <a:ea typeface="Angsana New" charset="0"/>
                <a:cs typeface="Angsana New" charset="0"/>
              </a:rPr>
              <a:t>l </a:t>
            </a:r>
            <a:r>
              <a:rPr lang="en-GB" dirty="0" smtClean="0">
                <a:solidFill>
                  <a:schemeClr val="accent4">
                    <a:lumMod val="20000"/>
                    <a:lumOff val="80000"/>
                  </a:schemeClr>
                </a:solidFill>
                <a:latin typeface="Angsana New" charset="0"/>
                <a:ea typeface="Angsana New" charset="0"/>
                <a:cs typeface="Angsana New" charset="0"/>
              </a:rPr>
              <a:t>Parking </a:t>
            </a:r>
            <a:r>
              <a:rPr lang="en-GB" dirty="0" smtClean="0">
                <a:solidFill>
                  <a:schemeClr val="accent4">
                    <a:lumMod val="20000"/>
                    <a:lumOff val="80000"/>
                  </a:schemeClr>
                </a:solidFill>
                <a:latin typeface="Angsana New" charset="0"/>
                <a:ea typeface="Angsana New" charset="0"/>
                <a:cs typeface="Angsana New" charset="0"/>
              </a:rPr>
              <a:t>Lots </a:t>
            </a:r>
            <a:r>
              <a:rPr lang="en-GB" dirty="0" smtClean="0">
                <a:solidFill>
                  <a:schemeClr val="bg1">
                    <a:lumMod val="95000"/>
                  </a:schemeClr>
                </a:solidFill>
                <a:latin typeface="Angsana New" charset="0"/>
                <a:ea typeface="Angsana New" charset="0"/>
                <a:cs typeface="Angsana New" charset="0"/>
              </a:rPr>
              <a:t>(one in our case) </a:t>
            </a:r>
            <a:r>
              <a:rPr lang="en-GB" dirty="0" smtClean="0">
                <a:solidFill>
                  <a:schemeClr val="bg1">
                    <a:lumMod val="95000"/>
                  </a:schemeClr>
                </a:solidFill>
                <a:latin typeface="Angsana New" charset="0"/>
                <a:ea typeface="Angsana New" charset="0"/>
                <a:cs typeface="Angsana New" charset="0"/>
              </a:rPr>
              <a:t>of </a:t>
            </a:r>
            <a:r>
              <a:rPr lang="en-GB" dirty="0">
                <a:solidFill>
                  <a:schemeClr val="bg1">
                    <a:lumMod val="95000"/>
                  </a:schemeClr>
                </a:solidFill>
                <a:latin typeface="Angsana New" charset="0"/>
                <a:ea typeface="Angsana New" charset="0"/>
                <a:cs typeface="Angsana New" charset="0"/>
              </a:rPr>
              <a:t>selected proposals are sent an accept-proposal act and the remaining k </a:t>
            </a:r>
            <a:r>
              <a:rPr lang="en-GB" dirty="0" smtClean="0">
                <a:solidFill>
                  <a:schemeClr val="accent4">
                    <a:lumMod val="20000"/>
                    <a:lumOff val="80000"/>
                  </a:schemeClr>
                </a:solidFill>
                <a:latin typeface="Angsana New" charset="0"/>
                <a:ea typeface="Angsana New" charset="0"/>
                <a:cs typeface="Angsana New" charset="0"/>
              </a:rPr>
              <a:t>Parking Lots </a:t>
            </a:r>
            <a:r>
              <a:rPr lang="en-GB" dirty="0" smtClean="0">
                <a:solidFill>
                  <a:schemeClr val="bg1">
                    <a:lumMod val="95000"/>
                  </a:schemeClr>
                </a:solidFill>
                <a:latin typeface="Angsana New" charset="0"/>
                <a:ea typeface="Angsana New" charset="0"/>
                <a:cs typeface="Angsana New" charset="0"/>
              </a:rPr>
              <a:t>receive a </a:t>
            </a:r>
            <a:r>
              <a:rPr lang="en-GB" dirty="0">
                <a:solidFill>
                  <a:schemeClr val="bg1">
                    <a:lumMod val="95000"/>
                  </a:schemeClr>
                </a:solidFill>
                <a:latin typeface="Angsana New" charset="0"/>
                <a:ea typeface="Angsana New" charset="0"/>
                <a:cs typeface="Angsana New" charset="0"/>
              </a:rPr>
              <a:t>reject-proposal act</a:t>
            </a:r>
            <a:r>
              <a:rPr lang="en-GB" dirty="0" smtClean="0">
                <a:solidFill>
                  <a:schemeClr val="bg1">
                    <a:lumMod val="95000"/>
                  </a:schemeClr>
                </a:solidFill>
                <a:latin typeface="Angsana New" charset="0"/>
                <a:ea typeface="Angsana New" charset="0"/>
                <a:cs typeface="Angsana New" charset="0"/>
              </a:rPr>
              <a:t>.</a:t>
            </a:r>
            <a:endParaRPr lang="en-GB" dirty="0">
              <a:solidFill>
                <a:schemeClr val="bg1">
                  <a:lumMod val="95000"/>
                </a:schemeClr>
              </a:solidFill>
              <a:latin typeface="Angsana New" charset="0"/>
              <a:ea typeface="Angsana New" charset="0"/>
              <a:cs typeface="Angsana New" charset="0"/>
            </a:endParaRPr>
          </a:p>
        </p:txBody>
      </p:sp>
      <p:sp>
        <p:nvSpPr>
          <p:cNvPr id="87" name="Oval 86"/>
          <p:cNvSpPr/>
          <p:nvPr/>
        </p:nvSpPr>
        <p:spPr>
          <a:xfrm>
            <a:off x="5175065" y="904526"/>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ngsana New" charset="0"/>
                <a:ea typeface="Angsana New" charset="0"/>
                <a:cs typeface="Angsana New" charset="0"/>
              </a:rPr>
              <a:t>1</a:t>
            </a:r>
            <a:endParaRPr lang="en-US" sz="2400" dirty="0">
              <a:latin typeface="Angsana New" charset="0"/>
              <a:ea typeface="Angsana New" charset="0"/>
              <a:cs typeface="Angsana New" charset="0"/>
            </a:endParaRPr>
          </a:p>
        </p:txBody>
      </p:sp>
      <p:sp>
        <p:nvSpPr>
          <p:cNvPr id="88" name="Oval 87"/>
          <p:cNvSpPr/>
          <p:nvPr/>
        </p:nvSpPr>
        <p:spPr>
          <a:xfrm>
            <a:off x="5163553" y="2141463"/>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2</a:t>
            </a:r>
          </a:p>
        </p:txBody>
      </p:sp>
      <p:sp>
        <p:nvSpPr>
          <p:cNvPr id="89" name="Oval 88"/>
          <p:cNvSpPr/>
          <p:nvPr/>
        </p:nvSpPr>
        <p:spPr>
          <a:xfrm>
            <a:off x="5129684" y="4274352"/>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3</a:t>
            </a:r>
          </a:p>
        </p:txBody>
      </p:sp>
      <p:cxnSp>
        <p:nvCxnSpPr>
          <p:cNvPr id="90" name="Straight Connector 89"/>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69866" y="795647"/>
            <a:ext cx="3988130" cy="5381316"/>
            <a:chOff x="5051029" y="703417"/>
            <a:chExt cx="3988130" cy="5381316"/>
          </a:xfrm>
        </p:grpSpPr>
        <p:grpSp>
          <p:nvGrpSpPr>
            <p:cNvPr id="104" name="Group 103"/>
            <p:cNvGrpSpPr/>
            <p:nvPr/>
          </p:nvGrpSpPr>
          <p:grpSpPr>
            <a:xfrm>
              <a:off x="5051029" y="703417"/>
              <a:ext cx="3988130" cy="5381316"/>
              <a:chOff x="665018" y="795646"/>
              <a:chExt cx="3988130" cy="5381316"/>
            </a:xfrm>
          </p:grpSpPr>
          <p:grpSp>
            <p:nvGrpSpPr>
              <p:cNvPr id="120" name="Group 119"/>
              <p:cNvGrpSpPr/>
              <p:nvPr/>
            </p:nvGrpSpPr>
            <p:grpSpPr>
              <a:xfrm>
                <a:off x="665018" y="795646"/>
                <a:ext cx="3988130" cy="5381316"/>
                <a:chOff x="665018" y="795646"/>
                <a:chExt cx="3988130" cy="5381316"/>
              </a:xfrm>
            </p:grpSpPr>
            <p:sp>
              <p:nvSpPr>
                <p:cNvPr id="125" name="Rectangle 124"/>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Initiator</a:t>
                  </a:r>
                  <a:endParaRPr lang="en-US" sz="2000" dirty="0">
                    <a:latin typeface="Angsana New" charset="0"/>
                    <a:ea typeface="Angsana New" charset="0"/>
                    <a:cs typeface="Angsana New" charset="0"/>
                  </a:endParaRPr>
                </a:p>
              </p:txBody>
            </p:sp>
            <p:sp>
              <p:nvSpPr>
                <p:cNvPr id="126" name="Rectangle 125"/>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Participant</a:t>
                  </a:r>
                  <a:endParaRPr lang="en-US" sz="2000" dirty="0">
                    <a:latin typeface="Angsana New" charset="0"/>
                    <a:ea typeface="Angsana New" charset="0"/>
                    <a:cs typeface="Angsana New" charset="0"/>
                  </a:endParaRPr>
                </a:p>
              </p:txBody>
            </p:sp>
            <p:sp>
              <p:nvSpPr>
                <p:cNvPr id="127" name="Rectangle 126"/>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1781790" y="2761053"/>
                <a:ext cx="1768932" cy="2861912"/>
                <a:chOff x="1781790" y="2761053"/>
                <a:chExt cx="1768932" cy="2861912"/>
              </a:xfrm>
            </p:grpSpPr>
            <p:sp>
              <p:nvSpPr>
                <p:cNvPr id="122" name="Diamond 121"/>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iamond 122"/>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iamond 123"/>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5888905" y="1264954"/>
              <a:ext cx="2658646" cy="4522298"/>
              <a:chOff x="5888905" y="1264954"/>
              <a:chExt cx="2658646" cy="4522298"/>
            </a:xfrm>
          </p:grpSpPr>
          <p:sp>
            <p:nvSpPr>
              <p:cNvPr id="106" name="TextBox 105"/>
              <p:cNvSpPr txBox="1"/>
              <p:nvPr/>
            </p:nvSpPr>
            <p:spPr>
              <a:xfrm>
                <a:off x="6801126" y="1264954"/>
                <a:ext cx="471043"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107" name="TextBox 106"/>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108" name="TextBox 107"/>
              <p:cNvSpPr txBox="1"/>
              <p:nvPr/>
            </p:nvSpPr>
            <p:spPr>
              <a:xfrm>
                <a:off x="5899070" y="1965775"/>
                <a:ext cx="772446"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&lt;=n</a:t>
                </a:r>
                <a:endParaRPr lang="en-US" dirty="0">
                  <a:solidFill>
                    <a:schemeClr val="bg1"/>
                  </a:solidFill>
                  <a:latin typeface="Angsana New" charset="0"/>
                  <a:ea typeface="Angsana New" charset="0"/>
                  <a:cs typeface="Angsana New" charset="0"/>
                </a:endParaRPr>
              </a:p>
            </p:txBody>
          </p:sp>
          <p:sp>
            <p:nvSpPr>
              <p:cNvPr id="109" name="TextBox 108"/>
              <p:cNvSpPr txBox="1"/>
              <p:nvPr/>
            </p:nvSpPr>
            <p:spPr>
              <a:xfrm>
                <a:off x="6683886" y="1976304"/>
                <a:ext cx="682901"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refuse</a:t>
                </a:r>
                <a:endParaRPr lang="en-US" dirty="0">
                  <a:solidFill>
                    <a:schemeClr val="bg1"/>
                  </a:solidFill>
                  <a:latin typeface="Angsana New" charset="0"/>
                  <a:ea typeface="Angsana New" charset="0"/>
                  <a:cs typeface="Angsana New" charset="0"/>
                </a:endParaRPr>
              </a:p>
            </p:txBody>
          </p:sp>
          <p:sp>
            <p:nvSpPr>
              <p:cNvPr id="110" name="TextBox 109"/>
              <p:cNvSpPr txBox="1"/>
              <p:nvPr/>
            </p:nvSpPr>
            <p:spPr>
              <a:xfrm>
                <a:off x="7738550" y="1888981"/>
                <a:ext cx="506215" cy="923330"/>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n deadline</a:t>
                </a:r>
                <a:endParaRPr lang="en-US" dirty="0">
                  <a:solidFill>
                    <a:schemeClr val="bg1"/>
                  </a:solidFill>
                  <a:latin typeface="Angsana New" charset="0"/>
                  <a:ea typeface="Angsana New" charset="0"/>
                  <a:cs typeface="Angsana New" charset="0"/>
                </a:endParaRPr>
              </a:p>
            </p:txBody>
          </p:sp>
          <p:sp>
            <p:nvSpPr>
              <p:cNvPr id="111" name="TextBox 110"/>
              <p:cNvSpPr txBox="1"/>
              <p:nvPr/>
            </p:nvSpPr>
            <p:spPr>
              <a:xfrm>
                <a:off x="6671516" y="2779871"/>
                <a:ext cx="804111"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112" name="TextBox 111"/>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a:t>
                </a:r>
                <a:r>
                  <a:rPr lang="en-US" dirty="0" smtClean="0">
                    <a:solidFill>
                      <a:schemeClr val="bg1"/>
                    </a:solidFill>
                    <a:latin typeface="Angsana New" charset="0"/>
                    <a:ea typeface="Angsana New" charset="0"/>
                    <a:cs typeface="Angsana New" charset="0"/>
                  </a:rPr>
                  <a:t>=n-</a:t>
                </a:r>
                <a:r>
                  <a:rPr lang="en-US" dirty="0" err="1" smtClean="0">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113" name="TextBox 112"/>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a:t>
                </a:r>
                <a:r>
                  <a:rPr lang="en-US" dirty="0" smtClean="0">
                    <a:solidFill>
                      <a:schemeClr val="bg1"/>
                    </a:solidFill>
                    <a:latin typeface="Angsana New" charset="0"/>
                    <a:ea typeface="Angsana New" charset="0"/>
                    <a:cs typeface="Angsana New" charset="0"/>
                  </a:rPr>
                  <a:t>eject-proposal</a:t>
                </a:r>
                <a:endParaRPr lang="en-US" dirty="0">
                  <a:solidFill>
                    <a:schemeClr val="bg1"/>
                  </a:solidFill>
                  <a:latin typeface="Angsana New" charset="0"/>
                  <a:ea typeface="Angsana New" charset="0"/>
                  <a:cs typeface="Angsana New" charset="0"/>
                </a:endParaRPr>
              </a:p>
            </p:txBody>
          </p:sp>
          <p:sp>
            <p:nvSpPr>
              <p:cNvPr id="114" name="TextBox 113"/>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a:t>
                </a:r>
                <a:r>
                  <a:rPr lang="en-US" dirty="0" smtClean="0">
                    <a:solidFill>
                      <a:schemeClr val="bg1"/>
                    </a:solidFill>
                    <a:latin typeface="Angsana New" charset="0"/>
                    <a:ea typeface="Angsana New" charset="0"/>
                    <a:cs typeface="Angsana New" charset="0"/>
                  </a:rPr>
                  <a:t>&lt;=j</a:t>
                </a:r>
                <a:endParaRPr lang="en-US" dirty="0">
                  <a:solidFill>
                    <a:schemeClr val="bg1"/>
                  </a:solidFill>
                  <a:latin typeface="Angsana New" charset="0"/>
                  <a:ea typeface="Angsana New" charset="0"/>
                  <a:cs typeface="Angsana New" charset="0"/>
                </a:endParaRPr>
              </a:p>
            </p:txBody>
          </p:sp>
          <p:sp>
            <p:nvSpPr>
              <p:cNvPr id="115" name="TextBox 114"/>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a:t>
                </a:r>
                <a:r>
                  <a:rPr lang="en-US" dirty="0" smtClean="0">
                    <a:solidFill>
                      <a:schemeClr val="bg1"/>
                    </a:solidFill>
                    <a:latin typeface="Angsana New" charset="0"/>
                    <a:ea typeface="Angsana New" charset="0"/>
                    <a:cs typeface="Angsana New" charset="0"/>
                  </a:rPr>
                  <a:t>ccept-proposal</a:t>
                </a:r>
                <a:endParaRPr lang="en-US" dirty="0">
                  <a:solidFill>
                    <a:schemeClr val="bg1"/>
                  </a:solidFill>
                  <a:latin typeface="Angsana New" charset="0"/>
                  <a:ea typeface="Angsana New" charset="0"/>
                  <a:cs typeface="Angsana New" charset="0"/>
                </a:endParaRPr>
              </a:p>
            </p:txBody>
          </p:sp>
          <p:sp>
            <p:nvSpPr>
              <p:cNvPr id="116" name="TextBox 115"/>
              <p:cNvSpPr txBox="1"/>
              <p:nvPr/>
            </p:nvSpPr>
            <p:spPr>
              <a:xfrm>
                <a:off x="7762298" y="4101654"/>
                <a:ext cx="685745"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17" name="TextBox 116"/>
              <p:cNvSpPr txBox="1"/>
              <p:nvPr/>
            </p:nvSpPr>
            <p:spPr>
              <a:xfrm>
                <a:off x="6953041" y="4785596"/>
                <a:ext cx="663058"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failure</a:t>
                </a:r>
                <a:endParaRPr lang="en-US" dirty="0">
                  <a:solidFill>
                    <a:schemeClr val="bg1"/>
                  </a:solidFill>
                  <a:latin typeface="Angsana New" charset="0"/>
                  <a:ea typeface="Angsana New" charset="0"/>
                  <a:cs typeface="Angsana New" charset="0"/>
                </a:endParaRPr>
              </a:p>
            </p:txBody>
          </p:sp>
          <p:sp>
            <p:nvSpPr>
              <p:cNvPr id="118" name="TextBox 117"/>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nform-done : inform</a:t>
                </a:r>
                <a:endParaRPr lang="en-US" dirty="0">
                  <a:solidFill>
                    <a:schemeClr val="bg1"/>
                  </a:solidFill>
                  <a:latin typeface="Angsana New" charset="0"/>
                  <a:ea typeface="Angsana New" charset="0"/>
                  <a:cs typeface="Angsana New" charset="0"/>
                </a:endParaRPr>
              </a:p>
            </p:txBody>
          </p:sp>
          <p:sp>
            <p:nvSpPr>
              <p:cNvPr id="119" name="TextBox 118"/>
              <p:cNvSpPr txBox="1"/>
              <p:nvPr/>
            </p:nvSpPr>
            <p:spPr>
              <a:xfrm>
                <a:off x="6279598" y="5417920"/>
                <a:ext cx="1774176"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inform-result : inform</a:t>
                </a:r>
                <a:endParaRPr lang="en-US" dirty="0">
                  <a:solidFill>
                    <a:schemeClr val="bg1"/>
                  </a:solidFill>
                  <a:latin typeface="Angsana New" charset="0"/>
                  <a:ea typeface="Angsana New" charset="0"/>
                  <a:cs typeface="Angsana New" charset="0"/>
                </a:endParaRPr>
              </a:p>
            </p:txBody>
          </p:sp>
        </p:grpSp>
      </p:grpSp>
      <p:cxnSp>
        <p:nvCxnSpPr>
          <p:cNvPr id="133" name="Straight Connector 132"/>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 idx="3"/>
            <a:endCxn id="3"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31465" y="1326299"/>
            <a:ext cx="509975" cy="461665"/>
            <a:chOff x="831465" y="1326299"/>
            <a:chExt cx="509975" cy="461665"/>
          </a:xfrm>
        </p:grpSpPr>
        <p:sp>
          <p:nvSpPr>
            <p:cNvPr id="3" name="TextBox 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141" name="Oval 1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8" name="Straight Connector 7"/>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83252" y="3993822"/>
            <a:ext cx="509975" cy="461665"/>
            <a:chOff x="831465" y="1326299"/>
            <a:chExt cx="509975" cy="461665"/>
          </a:xfrm>
        </p:grpSpPr>
        <p:sp>
          <p:nvSpPr>
            <p:cNvPr id="143" name="TextBox 142"/>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3</a:t>
              </a:r>
              <a:endParaRPr lang="en-US" sz="2400" dirty="0">
                <a:solidFill>
                  <a:schemeClr val="accent4"/>
                </a:solidFill>
                <a:latin typeface="Angsana New" charset="0"/>
                <a:ea typeface="Angsana New" charset="0"/>
                <a:cs typeface="Angsana New" charset="0"/>
              </a:endParaRPr>
            </a:p>
          </p:txBody>
        </p:sp>
        <p:sp>
          <p:nvSpPr>
            <p:cNvPr id="144" name="Oval 143"/>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5" name="Straight Connector 144"/>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4016992" y="2594410"/>
            <a:ext cx="596001" cy="461665"/>
            <a:chOff x="684084" y="1326299"/>
            <a:chExt cx="596001" cy="461665"/>
          </a:xfrm>
        </p:grpSpPr>
        <p:sp>
          <p:nvSpPr>
            <p:cNvPr id="147" name="TextBox 146"/>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2</a:t>
              </a:r>
              <a:endParaRPr lang="en-US" sz="2400" dirty="0">
                <a:solidFill>
                  <a:schemeClr val="accent4"/>
                </a:solidFill>
                <a:latin typeface="Angsana New" charset="0"/>
                <a:ea typeface="Angsana New" charset="0"/>
                <a:cs typeface="Angsana New" charset="0"/>
              </a:endParaRPr>
            </a:p>
          </p:txBody>
        </p:sp>
        <p:sp>
          <p:nvSpPr>
            <p:cNvPr id="148" name="Oval 147"/>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9" name="Straight Connector 148"/>
            <p:cNvCxnSpPr>
              <a:stCxn id="148" idx="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041736" y="5221120"/>
            <a:ext cx="596001" cy="461665"/>
            <a:chOff x="684084" y="1326299"/>
            <a:chExt cx="596001" cy="461665"/>
          </a:xfrm>
        </p:grpSpPr>
        <p:sp>
          <p:nvSpPr>
            <p:cNvPr id="151" name="TextBox 150"/>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152" name="Oval 151"/>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53" name="Straight Connector 15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383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Proposals are binding on the participant, which means, once the </a:t>
            </a: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accepts the proposal, the </a:t>
            </a:r>
            <a:r>
              <a:rPr lang="en-GB" dirty="0" smtClean="0">
                <a:solidFill>
                  <a:schemeClr val="accent4">
                    <a:lumMod val="20000"/>
                    <a:lumOff val="80000"/>
                  </a:schemeClr>
                </a:solidFill>
                <a:latin typeface="Angsana New" charset="0"/>
                <a:ea typeface="Angsana New" charset="0"/>
                <a:cs typeface="Angsana New" charset="0"/>
              </a:rPr>
              <a:t>Parking Lot </a:t>
            </a:r>
            <a:r>
              <a:rPr lang="en-GB" dirty="0" smtClean="0">
                <a:solidFill>
                  <a:schemeClr val="bg1">
                    <a:lumMod val="95000"/>
                  </a:schemeClr>
                </a:solidFill>
                <a:latin typeface="Angsana New" charset="0"/>
                <a:ea typeface="Angsana New" charset="0"/>
                <a:cs typeface="Angsana New" charset="0"/>
              </a:rPr>
              <a:t>must perform the </a:t>
            </a:r>
            <a:r>
              <a:rPr lang="en-GB" dirty="0" smtClean="0">
                <a:solidFill>
                  <a:schemeClr val="bg1">
                    <a:lumMod val="95000"/>
                  </a:schemeClr>
                </a:solidFill>
                <a:latin typeface="Angsana New" charset="0"/>
                <a:ea typeface="Angsana New" charset="0"/>
                <a:cs typeface="Angsana New" charset="0"/>
              </a:rPr>
              <a:t>task.</a:t>
            </a:r>
            <a:endParaRPr lang="en-GB" dirty="0" smtClean="0">
              <a:solidFill>
                <a:schemeClr val="bg1">
                  <a:lumMod val="95000"/>
                </a:schemeClr>
              </a:solidFill>
              <a:latin typeface="Angsana New" charset="0"/>
              <a:ea typeface="Angsana New" charset="0"/>
              <a:cs typeface="Angsana New" charset="0"/>
            </a:endParaRPr>
          </a:p>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Once the </a:t>
            </a:r>
            <a:r>
              <a:rPr lang="en-GB" dirty="0" smtClean="0">
                <a:solidFill>
                  <a:schemeClr val="accent4">
                    <a:lumMod val="20000"/>
                    <a:lumOff val="80000"/>
                  </a:schemeClr>
                </a:solidFill>
                <a:latin typeface="Angsana New" charset="0"/>
                <a:ea typeface="Angsana New" charset="0"/>
                <a:cs typeface="Angsana New" charset="0"/>
              </a:rPr>
              <a:t>Parking Lot </a:t>
            </a:r>
            <a:r>
              <a:rPr lang="en-GB" dirty="0" smtClean="0">
                <a:solidFill>
                  <a:schemeClr val="bg1">
                    <a:lumMod val="95000"/>
                  </a:schemeClr>
                </a:solidFill>
                <a:latin typeface="Angsana New" charset="0"/>
                <a:ea typeface="Angsana New" charset="0"/>
                <a:cs typeface="Angsana New" charset="0"/>
              </a:rPr>
              <a:t>has completed its task (</a:t>
            </a:r>
            <a:r>
              <a:rPr lang="en-GB" dirty="0" smtClean="0">
                <a:solidFill>
                  <a:schemeClr val="accent4">
                    <a:lumMod val="20000"/>
                    <a:lumOff val="80000"/>
                  </a:schemeClr>
                </a:solidFill>
                <a:latin typeface="Angsana New" charset="0"/>
                <a:ea typeface="Angsana New" charset="0"/>
                <a:cs typeface="Angsana New" charset="0"/>
              </a:rPr>
              <a:t>Car</a:t>
            </a:r>
            <a:r>
              <a:rPr lang="en-GB" dirty="0" smtClean="0">
                <a:solidFill>
                  <a:schemeClr val="bg1">
                    <a:lumMod val="95000"/>
                  </a:schemeClr>
                </a:solidFill>
                <a:latin typeface="Angsana New" charset="0"/>
                <a:ea typeface="Angsana New" charset="0"/>
                <a:cs typeface="Angsana New" charset="0"/>
              </a:rPr>
              <a:t> is parked), it sends a completion message to the </a:t>
            </a:r>
            <a:r>
              <a:rPr lang="en-GB" dirty="0" smtClean="0">
                <a:solidFill>
                  <a:schemeClr val="accent4">
                    <a:lumMod val="20000"/>
                    <a:lumOff val="80000"/>
                  </a:schemeClr>
                </a:solidFill>
                <a:latin typeface="Angsana New" charset="0"/>
                <a:ea typeface="Angsana New" charset="0"/>
                <a:cs typeface="Angsana New" charset="0"/>
              </a:rPr>
              <a:t>Car </a:t>
            </a:r>
            <a:r>
              <a:rPr lang="en-GB" dirty="0" smtClean="0">
                <a:solidFill>
                  <a:schemeClr val="bg1">
                    <a:lumMod val="95000"/>
                  </a:schemeClr>
                </a:solidFill>
                <a:latin typeface="Angsana New" charset="0"/>
                <a:ea typeface="Angsana New" charset="0"/>
                <a:cs typeface="Angsana New" charset="0"/>
              </a:rPr>
              <a:t>(inform-done : inform).</a:t>
            </a:r>
            <a:endParaRPr lang="en-GB" dirty="0">
              <a:solidFill>
                <a:schemeClr val="bg1">
                  <a:lumMod val="95000"/>
                </a:schemeClr>
              </a:solidFill>
              <a:latin typeface="Angsana New" charset="0"/>
              <a:ea typeface="Angsana New" charset="0"/>
              <a:cs typeface="Angsana New" charset="0"/>
            </a:endParaRPr>
          </a:p>
        </p:txBody>
      </p:sp>
      <p:sp>
        <p:nvSpPr>
          <p:cNvPr id="85" name="Oval 84"/>
          <p:cNvSpPr/>
          <p:nvPr/>
        </p:nvSpPr>
        <p:spPr>
          <a:xfrm>
            <a:off x="5149698" y="2171178"/>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ngsana New" charset="0"/>
                <a:ea typeface="Angsana New" charset="0"/>
                <a:cs typeface="Angsana New" charset="0"/>
              </a:rPr>
              <a:t>4</a:t>
            </a:r>
            <a:endParaRPr lang="en-US" sz="2400" dirty="0">
              <a:latin typeface="Angsana New" charset="0"/>
              <a:ea typeface="Angsana New" charset="0"/>
              <a:cs typeface="Angsana New" charset="0"/>
            </a:endParaRPr>
          </a:p>
        </p:txBody>
      </p:sp>
      <p:cxnSp>
        <p:nvCxnSpPr>
          <p:cNvPr id="193" name="Straight Connector 19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Elbow Connector 196"/>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Elbow Connector 197"/>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Elbow Connector 199"/>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669866" y="795647"/>
            <a:ext cx="3988130" cy="5381316"/>
            <a:chOff x="5051029" y="703417"/>
            <a:chExt cx="3988130" cy="5381316"/>
          </a:xfrm>
        </p:grpSpPr>
        <p:grpSp>
          <p:nvGrpSpPr>
            <p:cNvPr id="207" name="Group 206"/>
            <p:cNvGrpSpPr/>
            <p:nvPr/>
          </p:nvGrpSpPr>
          <p:grpSpPr>
            <a:xfrm>
              <a:off x="5051029" y="703417"/>
              <a:ext cx="3988130" cy="5381316"/>
              <a:chOff x="665018" y="795646"/>
              <a:chExt cx="3988130" cy="5381316"/>
            </a:xfrm>
          </p:grpSpPr>
          <p:grpSp>
            <p:nvGrpSpPr>
              <p:cNvPr id="223" name="Group 222"/>
              <p:cNvGrpSpPr/>
              <p:nvPr/>
            </p:nvGrpSpPr>
            <p:grpSpPr>
              <a:xfrm>
                <a:off x="665018" y="795646"/>
                <a:ext cx="3988130" cy="5381316"/>
                <a:chOff x="665018" y="795646"/>
                <a:chExt cx="3988130" cy="5381316"/>
              </a:xfrm>
            </p:grpSpPr>
            <p:sp>
              <p:nvSpPr>
                <p:cNvPr id="228" name="Rectangle 227"/>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Initiator</a:t>
                  </a:r>
                  <a:endParaRPr lang="en-US" sz="2000" dirty="0">
                    <a:latin typeface="Angsana New" charset="0"/>
                    <a:ea typeface="Angsana New" charset="0"/>
                    <a:cs typeface="Angsana New" charset="0"/>
                  </a:endParaRPr>
                </a:p>
              </p:txBody>
            </p:sp>
            <p:sp>
              <p:nvSpPr>
                <p:cNvPr id="229" name="Rectangle 228"/>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ngsana New" charset="0"/>
                      <a:ea typeface="Angsana New" charset="0"/>
                      <a:cs typeface="Angsana New" charset="0"/>
                    </a:rPr>
                    <a:t>Participant</a:t>
                  </a:r>
                  <a:endParaRPr lang="en-US" sz="2000" dirty="0">
                    <a:latin typeface="Angsana New" charset="0"/>
                    <a:ea typeface="Angsana New" charset="0"/>
                    <a:cs typeface="Angsana New" charset="0"/>
                  </a:endParaRPr>
                </a:p>
              </p:txBody>
            </p:sp>
            <p:sp>
              <p:nvSpPr>
                <p:cNvPr id="230" name="Rectangle 229"/>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1781790" y="2761053"/>
                <a:ext cx="1768932" cy="2861912"/>
                <a:chOff x="1781790" y="2761053"/>
                <a:chExt cx="1768932" cy="2861912"/>
              </a:xfrm>
            </p:grpSpPr>
            <p:sp>
              <p:nvSpPr>
                <p:cNvPr id="225" name="Diamond 224"/>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Diamond 225"/>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Diamond 226"/>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8" name="Group 207"/>
            <p:cNvGrpSpPr/>
            <p:nvPr/>
          </p:nvGrpSpPr>
          <p:grpSpPr>
            <a:xfrm>
              <a:off x="5888905" y="1264954"/>
              <a:ext cx="2658646" cy="4522298"/>
              <a:chOff x="5888905" y="1264954"/>
              <a:chExt cx="2658646" cy="4522298"/>
            </a:xfrm>
          </p:grpSpPr>
          <p:sp>
            <p:nvSpPr>
              <p:cNvPr id="209" name="TextBox 208"/>
              <p:cNvSpPr txBox="1"/>
              <p:nvPr/>
            </p:nvSpPr>
            <p:spPr>
              <a:xfrm>
                <a:off x="6801126" y="1264954"/>
                <a:ext cx="471043"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210" name="TextBox 209"/>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211" name="TextBox 210"/>
              <p:cNvSpPr txBox="1"/>
              <p:nvPr/>
            </p:nvSpPr>
            <p:spPr>
              <a:xfrm>
                <a:off x="5899070" y="1965775"/>
                <a:ext cx="772446" cy="369332"/>
              </a:xfrm>
              <a:prstGeom prst="rect">
                <a:avLst/>
              </a:prstGeom>
              <a:noFill/>
            </p:spPr>
            <p:txBody>
              <a:bodyPr wrap="square" rtlCol="0">
                <a:spAutoFit/>
              </a:bodyPr>
              <a:lstStyle/>
              <a:p>
                <a:r>
                  <a:rPr lang="en-US" dirty="0" err="1" smtClean="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&lt;=n</a:t>
                </a:r>
                <a:endParaRPr lang="en-US" dirty="0">
                  <a:solidFill>
                    <a:schemeClr val="bg1"/>
                  </a:solidFill>
                  <a:latin typeface="Angsana New" charset="0"/>
                  <a:ea typeface="Angsana New" charset="0"/>
                  <a:cs typeface="Angsana New" charset="0"/>
                </a:endParaRPr>
              </a:p>
            </p:txBody>
          </p:sp>
          <p:sp>
            <p:nvSpPr>
              <p:cNvPr id="212" name="TextBox 211"/>
              <p:cNvSpPr txBox="1"/>
              <p:nvPr/>
            </p:nvSpPr>
            <p:spPr>
              <a:xfrm>
                <a:off x="6683886" y="1976304"/>
                <a:ext cx="682901"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refuse</a:t>
                </a:r>
                <a:endParaRPr lang="en-US" dirty="0">
                  <a:solidFill>
                    <a:schemeClr val="bg1"/>
                  </a:solidFill>
                  <a:latin typeface="Angsana New" charset="0"/>
                  <a:ea typeface="Angsana New" charset="0"/>
                  <a:cs typeface="Angsana New" charset="0"/>
                </a:endParaRPr>
              </a:p>
            </p:txBody>
          </p:sp>
          <p:sp>
            <p:nvSpPr>
              <p:cNvPr id="213" name="TextBox 212"/>
              <p:cNvSpPr txBox="1"/>
              <p:nvPr/>
            </p:nvSpPr>
            <p:spPr>
              <a:xfrm>
                <a:off x="7738550" y="1888981"/>
                <a:ext cx="506215" cy="923330"/>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n deadline</a:t>
                </a:r>
                <a:endParaRPr lang="en-US" dirty="0">
                  <a:solidFill>
                    <a:schemeClr val="bg1"/>
                  </a:solidFill>
                  <a:latin typeface="Angsana New" charset="0"/>
                  <a:ea typeface="Angsana New" charset="0"/>
                  <a:cs typeface="Angsana New" charset="0"/>
                </a:endParaRPr>
              </a:p>
            </p:txBody>
          </p:sp>
          <p:sp>
            <p:nvSpPr>
              <p:cNvPr id="214" name="TextBox 213"/>
              <p:cNvSpPr txBox="1"/>
              <p:nvPr/>
            </p:nvSpPr>
            <p:spPr>
              <a:xfrm>
                <a:off x="6671516" y="2779871"/>
                <a:ext cx="804111"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215" name="TextBox 214"/>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a:t>
                </a:r>
                <a:r>
                  <a:rPr lang="en-US" dirty="0" smtClean="0">
                    <a:solidFill>
                      <a:schemeClr val="bg1"/>
                    </a:solidFill>
                    <a:latin typeface="Angsana New" charset="0"/>
                    <a:ea typeface="Angsana New" charset="0"/>
                    <a:cs typeface="Angsana New" charset="0"/>
                  </a:rPr>
                  <a:t>=n-</a:t>
                </a:r>
                <a:r>
                  <a:rPr lang="en-US" dirty="0" err="1" smtClean="0">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216" name="TextBox 215"/>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a:t>
                </a:r>
                <a:r>
                  <a:rPr lang="en-US" dirty="0" smtClean="0">
                    <a:solidFill>
                      <a:schemeClr val="bg1"/>
                    </a:solidFill>
                    <a:latin typeface="Angsana New" charset="0"/>
                    <a:ea typeface="Angsana New" charset="0"/>
                    <a:cs typeface="Angsana New" charset="0"/>
                  </a:rPr>
                  <a:t>eject-proposal</a:t>
                </a:r>
                <a:endParaRPr lang="en-US" dirty="0">
                  <a:solidFill>
                    <a:schemeClr val="bg1"/>
                  </a:solidFill>
                  <a:latin typeface="Angsana New" charset="0"/>
                  <a:ea typeface="Angsana New" charset="0"/>
                  <a:cs typeface="Angsana New" charset="0"/>
                </a:endParaRPr>
              </a:p>
            </p:txBody>
          </p:sp>
          <p:sp>
            <p:nvSpPr>
              <p:cNvPr id="217" name="TextBox 216"/>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a:t>
                </a:r>
                <a:r>
                  <a:rPr lang="en-US" dirty="0" smtClean="0">
                    <a:solidFill>
                      <a:schemeClr val="bg1"/>
                    </a:solidFill>
                    <a:latin typeface="Angsana New" charset="0"/>
                    <a:ea typeface="Angsana New" charset="0"/>
                    <a:cs typeface="Angsana New" charset="0"/>
                  </a:rPr>
                  <a:t>&lt;=j</a:t>
                </a:r>
                <a:endParaRPr lang="en-US" dirty="0">
                  <a:solidFill>
                    <a:schemeClr val="bg1"/>
                  </a:solidFill>
                  <a:latin typeface="Angsana New" charset="0"/>
                  <a:ea typeface="Angsana New" charset="0"/>
                  <a:cs typeface="Angsana New" charset="0"/>
                </a:endParaRPr>
              </a:p>
            </p:txBody>
          </p:sp>
          <p:sp>
            <p:nvSpPr>
              <p:cNvPr id="218" name="TextBox 217"/>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a:t>
                </a:r>
                <a:r>
                  <a:rPr lang="en-US" dirty="0" smtClean="0">
                    <a:solidFill>
                      <a:schemeClr val="bg1"/>
                    </a:solidFill>
                    <a:latin typeface="Angsana New" charset="0"/>
                    <a:ea typeface="Angsana New" charset="0"/>
                    <a:cs typeface="Angsana New" charset="0"/>
                  </a:rPr>
                  <a:t>ccept-proposal</a:t>
                </a:r>
                <a:endParaRPr lang="en-US" dirty="0">
                  <a:solidFill>
                    <a:schemeClr val="bg1"/>
                  </a:solidFill>
                  <a:latin typeface="Angsana New" charset="0"/>
                  <a:ea typeface="Angsana New" charset="0"/>
                  <a:cs typeface="Angsana New" charset="0"/>
                </a:endParaRPr>
              </a:p>
            </p:txBody>
          </p:sp>
          <p:sp>
            <p:nvSpPr>
              <p:cNvPr id="219" name="TextBox 218"/>
              <p:cNvSpPr txBox="1"/>
              <p:nvPr/>
            </p:nvSpPr>
            <p:spPr>
              <a:xfrm>
                <a:off x="7762298" y="4101654"/>
                <a:ext cx="685745" cy="369332"/>
              </a:xfrm>
              <a:prstGeom prst="rect">
                <a:avLst/>
              </a:prstGeom>
              <a:noFill/>
            </p:spPr>
            <p:txBody>
              <a:bodyPr wrap="square" rtlCol="0">
                <a:spAutoFit/>
              </a:bodyPr>
              <a:lstStyle/>
              <a:p>
                <a:r>
                  <a:rPr lang="en-US" smtClean="0">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220" name="TextBox 219"/>
              <p:cNvSpPr txBox="1"/>
              <p:nvPr/>
            </p:nvSpPr>
            <p:spPr>
              <a:xfrm>
                <a:off x="6953041" y="4785596"/>
                <a:ext cx="663058"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failure</a:t>
                </a:r>
                <a:endParaRPr lang="en-US" dirty="0">
                  <a:solidFill>
                    <a:schemeClr val="bg1"/>
                  </a:solidFill>
                  <a:latin typeface="Angsana New" charset="0"/>
                  <a:ea typeface="Angsana New" charset="0"/>
                  <a:cs typeface="Angsana New" charset="0"/>
                </a:endParaRPr>
              </a:p>
            </p:txBody>
          </p:sp>
          <p:sp>
            <p:nvSpPr>
              <p:cNvPr id="221" name="TextBox 220"/>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a:t>
                </a:r>
                <a:r>
                  <a:rPr lang="en-US" dirty="0" smtClean="0">
                    <a:solidFill>
                      <a:schemeClr val="bg1"/>
                    </a:solidFill>
                    <a:latin typeface="Angsana New" charset="0"/>
                    <a:ea typeface="Angsana New" charset="0"/>
                    <a:cs typeface="Angsana New" charset="0"/>
                  </a:rPr>
                  <a:t>nform-done : inform</a:t>
                </a:r>
                <a:endParaRPr lang="en-US" dirty="0">
                  <a:solidFill>
                    <a:schemeClr val="bg1"/>
                  </a:solidFill>
                  <a:latin typeface="Angsana New" charset="0"/>
                  <a:ea typeface="Angsana New" charset="0"/>
                  <a:cs typeface="Angsana New" charset="0"/>
                </a:endParaRPr>
              </a:p>
            </p:txBody>
          </p:sp>
          <p:sp>
            <p:nvSpPr>
              <p:cNvPr id="222" name="TextBox 221"/>
              <p:cNvSpPr txBox="1"/>
              <p:nvPr/>
            </p:nvSpPr>
            <p:spPr>
              <a:xfrm>
                <a:off x="6279598" y="5417920"/>
                <a:ext cx="1774176" cy="369332"/>
              </a:xfrm>
              <a:prstGeom prst="rect">
                <a:avLst/>
              </a:prstGeom>
              <a:noFill/>
            </p:spPr>
            <p:txBody>
              <a:bodyPr wrap="square" rtlCol="0">
                <a:spAutoFit/>
              </a:bodyPr>
              <a:lstStyle/>
              <a:p>
                <a:r>
                  <a:rPr lang="en-US" dirty="0" smtClean="0">
                    <a:solidFill>
                      <a:schemeClr val="bg1"/>
                    </a:solidFill>
                    <a:latin typeface="Angsana New" charset="0"/>
                    <a:ea typeface="Angsana New" charset="0"/>
                    <a:cs typeface="Angsana New" charset="0"/>
                  </a:rPr>
                  <a:t>inform-result : inform</a:t>
                </a:r>
                <a:endParaRPr lang="en-US" dirty="0">
                  <a:solidFill>
                    <a:schemeClr val="bg1"/>
                  </a:solidFill>
                  <a:latin typeface="Angsana New" charset="0"/>
                  <a:ea typeface="Angsana New" charset="0"/>
                  <a:cs typeface="Angsana New" charset="0"/>
                </a:endParaRPr>
              </a:p>
            </p:txBody>
          </p:sp>
        </p:grpSp>
      </p:grpSp>
      <p:cxnSp>
        <p:nvCxnSpPr>
          <p:cNvPr id="236" name="Straight Connector 235"/>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194" idx="3"/>
            <a:endCxn id="194"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9" name="Group 238"/>
          <p:cNvGrpSpPr/>
          <p:nvPr/>
        </p:nvGrpSpPr>
        <p:grpSpPr>
          <a:xfrm>
            <a:off x="831465" y="1326299"/>
            <a:ext cx="509975" cy="461665"/>
            <a:chOff x="831465" y="1326299"/>
            <a:chExt cx="509975" cy="461665"/>
          </a:xfrm>
        </p:grpSpPr>
        <p:sp>
          <p:nvSpPr>
            <p:cNvPr id="240" name="TextBox 239"/>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241" name="Oval 2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2" name="Straight Connector 241"/>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783252" y="3993822"/>
            <a:ext cx="509975" cy="461665"/>
            <a:chOff x="831465" y="1326299"/>
            <a:chExt cx="509975" cy="461665"/>
          </a:xfrm>
        </p:grpSpPr>
        <p:sp>
          <p:nvSpPr>
            <p:cNvPr id="244" name="TextBox 243"/>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3</a:t>
              </a:r>
              <a:endParaRPr lang="en-US" sz="2400" dirty="0">
                <a:solidFill>
                  <a:schemeClr val="accent4"/>
                </a:solidFill>
                <a:latin typeface="Angsana New" charset="0"/>
                <a:ea typeface="Angsana New" charset="0"/>
                <a:cs typeface="Angsana New" charset="0"/>
              </a:endParaRPr>
            </a:p>
          </p:txBody>
        </p:sp>
        <p:sp>
          <p:nvSpPr>
            <p:cNvPr id="245" name="Oval 244"/>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6" name="Straight Connector 245"/>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a:off x="4016992" y="2594410"/>
            <a:ext cx="596001" cy="461665"/>
            <a:chOff x="684084" y="1326299"/>
            <a:chExt cx="596001" cy="461665"/>
          </a:xfrm>
        </p:grpSpPr>
        <p:sp>
          <p:nvSpPr>
            <p:cNvPr id="248" name="TextBox 247"/>
            <p:cNvSpPr txBox="1"/>
            <p:nvPr/>
          </p:nvSpPr>
          <p:spPr>
            <a:xfrm>
              <a:off x="857750" y="1326299"/>
              <a:ext cx="422335" cy="461665"/>
            </a:xfrm>
            <a:prstGeom prst="rect">
              <a:avLst/>
            </a:prstGeom>
            <a:noFill/>
          </p:spPr>
          <p:txBody>
            <a:bodyPr wrap="square" rtlCol="0">
              <a:spAutoFit/>
            </a:bodyPr>
            <a:lstStyle/>
            <a:p>
              <a:r>
                <a:rPr lang="en-US" sz="2400" dirty="0" smtClean="0">
                  <a:solidFill>
                    <a:schemeClr val="accent4"/>
                  </a:solidFill>
                  <a:latin typeface="Angsana New" charset="0"/>
                  <a:ea typeface="Angsana New" charset="0"/>
                  <a:cs typeface="Angsana New" charset="0"/>
                </a:rPr>
                <a:t>2</a:t>
              </a:r>
              <a:endParaRPr lang="en-US" sz="2400" dirty="0">
                <a:solidFill>
                  <a:schemeClr val="accent4"/>
                </a:solidFill>
                <a:latin typeface="Angsana New" charset="0"/>
                <a:ea typeface="Angsana New" charset="0"/>
                <a:cs typeface="Angsana New" charset="0"/>
              </a:endParaRPr>
            </a:p>
          </p:txBody>
        </p:sp>
        <p:sp>
          <p:nvSpPr>
            <p:cNvPr id="249" name="Oval 248"/>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0" name="Straight Connector 249"/>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4041736" y="5221120"/>
            <a:ext cx="596001" cy="461665"/>
            <a:chOff x="684084" y="1326299"/>
            <a:chExt cx="596001" cy="461665"/>
          </a:xfrm>
        </p:grpSpPr>
        <p:sp>
          <p:nvSpPr>
            <p:cNvPr id="252" name="TextBox 251"/>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253" name="Oval 252"/>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4" name="Straight Connector 253"/>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082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Agents Architecture and Utilized Strategies</a:t>
            </a:r>
            <a:endParaRPr lang="en-US" dirty="0"/>
          </a:p>
        </p:txBody>
      </p:sp>
      <p:sp>
        <p:nvSpPr>
          <p:cNvPr id="4" name="Content Placeholder 2"/>
          <p:cNvSpPr txBox="1">
            <a:spLocks/>
          </p:cNvSpPr>
          <p:nvPr/>
        </p:nvSpPr>
        <p:spPr>
          <a:xfrm>
            <a:off x="445730" y="1506380"/>
            <a:ext cx="11428944" cy="1627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endParaRPr lang="en-GB" dirty="0" smtClean="0">
              <a:solidFill>
                <a:schemeClr val="bg1">
                  <a:lumMod val="95000"/>
                </a:schemeClr>
              </a:solidFill>
              <a:latin typeface="Angsana New" charset="0"/>
              <a:ea typeface="Angsana New" charset="0"/>
              <a:cs typeface="Angsana New" charset="0"/>
            </a:endParaRPr>
          </a:p>
        </p:txBody>
      </p:sp>
      <p:sp>
        <p:nvSpPr>
          <p:cNvPr id="5" name="Rounded Rectangle 4"/>
          <p:cNvSpPr/>
          <p:nvPr/>
        </p:nvSpPr>
        <p:spPr>
          <a:xfrm>
            <a:off x="3513930" y="3613322"/>
            <a:ext cx="1816341"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ngsana New" charset="0"/>
                <a:ea typeface="Angsana New" charset="0"/>
                <a:cs typeface="Angsana New" charset="0"/>
              </a:rPr>
              <a:t>CarAgent.java</a:t>
            </a:r>
            <a:endParaRPr lang="en-US" sz="2800" dirty="0">
              <a:latin typeface="Angsana New" charset="0"/>
              <a:ea typeface="Angsana New" charset="0"/>
              <a:cs typeface="Angsana New" charset="0"/>
            </a:endParaRPr>
          </a:p>
        </p:txBody>
      </p:sp>
      <p:grpSp>
        <p:nvGrpSpPr>
          <p:cNvPr id="42" name="Group 41"/>
          <p:cNvGrpSpPr/>
          <p:nvPr/>
        </p:nvGrpSpPr>
        <p:grpSpPr>
          <a:xfrm>
            <a:off x="6063298" y="2871731"/>
            <a:ext cx="3476988" cy="3063448"/>
            <a:chOff x="7902487" y="1730306"/>
            <a:chExt cx="3546302" cy="3430217"/>
          </a:xfrm>
        </p:grpSpPr>
        <p:sp>
          <p:nvSpPr>
            <p:cNvPr id="11" name="Rounded Rectangle 10"/>
            <p:cNvSpPr/>
            <p:nvPr/>
          </p:nvSpPr>
          <p:spPr>
            <a:xfrm>
              <a:off x="7902488" y="17303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StrictCarEvaluator.java</a:t>
              </a:r>
              <a:endParaRPr lang="en-US" sz="2800" dirty="0">
                <a:latin typeface="Angsana New" charset="0"/>
                <a:ea typeface="Angsana New" charset="0"/>
                <a:cs typeface="Angsana New" charset="0"/>
              </a:endParaRPr>
            </a:p>
          </p:txBody>
        </p:sp>
        <p:sp>
          <p:nvSpPr>
            <p:cNvPr id="13" name="Rounded Rectangle 12"/>
            <p:cNvSpPr/>
            <p:nvPr/>
          </p:nvSpPr>
          <p:spPr>
            <a:xfrm>
              <a:off x="7902488" y="2603263"/>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LowerCostCarEvaluator.java</a:t>
              </a:r>
              <a:endParaRPr lang="en-US" sz="2800" dirty="0">
                <a:latin typeface="Angsana New" charset="0"/>
                <a:ea typeface="Angsana New" charset="0"/>
                <a:cs typeface="Angsana New" charset="0"/>
              </a:endParaRPr>
            </a:p>
          </p:txBody>
        </p:sp>
        <p:sp>
          <p:nvSpPr>
            <p:cNvPr id="14" name="Rounded Rectangle 13"/>
            <p:cNvSpPr/>
            <p:nvPr/>
          </p:nvSpPr>
          <p:spPr>
            <a:xfrm>
              <a:off x="7902487" y="3474768"/>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ngsana New" charset="0"/>
                  <a:ea typeface="Angsana New" charset="0"/>
                  <a:cs typeface="Angsana New" charset="0"/>
                </a:rPr>
                <a:t>LowerDistanceCarEvaluator.java</a:t>
              </a:r>
              <a:endParaRPr lang="en-US" sz="2800" dirty="0">
                <a:latin typeface="Angsana New" charset="0"/>
                <a:ea typeface="Angsana New" charset="0"/>
                <a:cs typeface="Angsana New" charset="0"/>
              </a:endParaRPr>
            </a:p>
          </p:txBody>
        </p:sp>
        <p:sp>
          <p:nvSpPr>
            <p:cNvPr id="15" name="Rounded Rectangle 14"/>
            <p:cNvSpPr/>
            <p:nvPr/>
          </p:nvSpPr>
          <p:spPr>
            <a:xfrm>
              <a:off x="7902487" y="43775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FlexibleCarEvaluator.java</a:t>
              </a:r>
              <a:endParaRPr lang="en-US" sz="2800" dirty="0">
                <a:latin typeface="Angsana New" charset="0"/>
                <a:ea typeface="Angsana New" charset="0"/>
                <a:cs typeface="Angsana New" charset="0"/>
              </a:endParaRPr>
            </a:p>
          </p:txBody>
        </p:sp>
      </p:grpSp>
      <p:grpSp>
        <p:nvGrpSpPr>
          <p:cNvPr id="16" name="Group 15"/>
          <p:cNvGrpSpPr/>
          <p:nvPr/>
        </p:nvGrpSpPr>
        <p:grpSpPr>
          <a:xfrm>
            <a:off x="5373327" y="3168566"/>
            <a:ext cx="679410" cy="2364154"/>
            <a:chOff x="-13335133" y="2550683"/>
            <a:chExt cx="6747797" cy="2364155"/>
          </a:xfrm>
        </p:grpSpPr>
        <p:cxnSp>
          <p:nvCxnSpPr>
            <p:cNvPr id="17" name="Elbow Connector 16"/>
            <p:cNvCxnSpPr>
              <a:endCxn id="11" idx="1"/>
            </p:cNvCxnSpPr>
            <p:nvPr/>
          </p:nvCxnSpPr>
          <p:spPr>
            <a:xfrm flipV="1">
              <a:off x="-13335133" y="2550683"/>
              <a:ext cx="6554972" cy="976794"/>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142286" y="3246935"/>
              <a:ext cx="6554950" cy="273232"/>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4" idx="1"/>
            </p:cNvCxnSpPr>
            <p:nvPr/>
          </p:nvCxnSpPr>
          <p:spPr>
            <a:xfrm>
              <a:off x="-13335133" y="3527476"/>
              <a:ext cx="6554965" cy="581147"/>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5" idx="1"/>
            </p:cNvCxnSpPr>
            <p:nvPr/>
          </p:nvCxnSpPr>
          <p:spPr>
            <a:xfrm>
              <a:off x="-13335133" y="3527475"/>
              <a:ext cx="6554965" cy="138736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2849230" y="5135163"/>
            <a:ext cx="2502569"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latin typeface="Angsana New" charset="0"/>
                <a:ea typeface="Angsana New" charset="0"/>
                <a:cs typeface="Angsana New" charset="0"/>
              </a:rPr>
              <a:t>ParkingLotAgent.java</a:t>
            </a:r>
            <a:endParaRPr lang="en-US" sz="2800" dirty="0">
              <a:latin typeface="Angsana New" charset="0"/>
              <a:ea typeface="Angsana New" charset="0"/>
              <a:cs typeface="Angsana New" charset="0"/>
            </a:endParaRPr>
          </a:p>
        </p:txBody>
      </p:sp>
      <p:sp>
        <p:nvSpPr>
          <p:cNvPr id="50" name="Content Placeholder 2"/>
          <p:cNvSpPr txBox="1">
            <a:spLocks/>
          </p:cNvSpPr>
          <p:nvPr/>
        </p:nvSpPr>
        <p:spPr>
          <a:xfrm>
            <a:off x="838201" y="2794475"/>
            <a:ext cx="2632673" cy="364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bg1">
                    <a:lumMod val="95000"/>
                  </a:schemeClr>
                </a:solidFill>
                <a:latin typeface="Angsana New" charset="0"/>
                <a:ea typeface="Angsana New" charset="0"/>
                <a:cs typeface="Angsana New" charset="0"/>
              </a:rPr>
              <a:t>Agents are deliberative, since they consider options within certain boundaries.</a:t>
            </a:r>
          </a:p>
        </p:txBody>
      </p:sp>
      <p:sp>
        <p:nvSpPr>
          <p:cNvPr id="51" name="Content Placeholder 2"/>
          <p:cNvSpPr>
            <a:spLocks noGrp="1"/>
          </p:cNvSpPr>
          <p:nvPr>
            <p:ph idx="1"/>
          </p:nvPr>
        </p:nvSpPr>
        <p:spPr>
          <a:xfrm>
            <a:off x="838200" y="1506379"/>
            <a:ext cx="10515600" cy="4670584"/>
          </a:xfrm>
        </p:spPr>
        <p:txBody>
          <a:bodyPr>
            <a:normAutofit/>
          </a:bodyPr>
          <a:lstStyle/>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is 1 class per agent and 1 class per behaviour.</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are 2 types of agents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and a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may have 4 different types of behaviour: </a:t>
            </a:r>
            <a:r>
              <a:rPr lang="en-GB" dirty="0">
                <a:solidFill>
                  <a:schemeClr val="accent4">
                    <a:lumMod val="20000"/>
                    <a:lumOff val="80000"/>
                  </a:schemeClr>
                </a:solidFill>
                <a:latin typeface="Angsana New" charset="0"/>
                <a:ea typeface="Angsana New" charset="0"/>
                <a:cs typeface="Angsana New" charset="0"/>
              </a:rPr>
              <a:t>Strict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Flexible</a:t>
            </a:r>
            <a:r>
              <a:rPr lang="en-GB" dirty="0" smtClean="0">
                <a:solidFill>
                  <a:schemeClr val="bg1">
                    <a:lumMod val="95000"/>
                  </a:schemeClr>
                </a:solidFill>
                <a:latin typeface="Angsana New" charset="0"/>
                <a:ea typeface="Angsana New" charset="0"/>
                <a:cs typeface="Angsana New" charset="0"/>
              </a:rPr>
              <a:t>.</a:t>
            </a:r>
            <a:endParaRPr lang="en-GB" dirty="0">
              <a:solidFill>
                <a:schemeClr val="bg1">
                  <a:lumMod val="95000"/>
                </a:schemeClr>
              </a:solidFill>
              <a:latin typeface="Angsana New" charset="0"/>
              <a:ea typeface="Angsana New" charset="0"/>
              <a:cs typeface="Angsana New" charset="0"/>
            </a:endParaRPr>
          </a:p>
        </p:txBody>
      </p:sp>
      <p:sp>
        <p:nvSpPr>
          <p:cNvPr id="22" name="Content Placeholder 2"/>
          <p:cNvSpPr txBox="1">
            <a:spLocks/>
          </p:cNvSpPr>
          <p:nvPr/>
        </p:nvSpPr>
        <p:spPr>
          <a:xfrm>
            <a:off x="9642468" y="2581343"/>
            <a:ext cx="1760474" cy="989682"/>
          </a:xfrm>
          <a:prstGeom prst="rect">
            <a:avLst/>
          </a:prstGeom>
          <a:solidFill>
            <a:schemeClr val="accent4"/>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smtClean="0">
                <a:solidFill>
                  <a:schemeClr val="bg1"/>
                </a:solidFill>
                <a:latin typeface="Angsana New" charset="0"/>
                <a:ea typeface="Angsana New" charset="0"/>
                <a:cs typeface="Angsana New" charset="0"/>
              </a:rPr>
              <a:t>best offer regarding cost and distance within certain limits</a:t>
            </a:r>
          </a:p>
        </p:txBody>
      </p:sp>
      <p:sp>
        <p:nvSpPr>
          <p:cNvPr id="26" name="Content Placeholder 2"/>
          <p:cNvSpPr txBox="1">
            <a:spLocks/>
          </p:cNvSpPr>
          <p:nvPr/>
        </p:nvSpPr>
        <p:spPr>
          <a:xfrm>
            <a:off x="9642468" y="3687170"/>
            <a:ext cx="1760474" cy="635580"/>
          </a:xfrm>
          <a:prstGeom prst="rect">
            <a:avLst/>
          </a:prstGeom>
          <a:solidFill>
            <a:schemeClr val="accent4"/>
          </a:solidFill>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bg1"/>
                </a:solidFill>
                <a:latin typeface="Angsana New" charset="0"/>
                <a:ea typeface="Angsana New" charset="0"/>
                <a:cs typeface="Angsana New" charset="0"/>
              </a:rPr>
              <a:t>best offer regarding cost</a:t>
            </a:r>
            <a:endParaRPr lang="en-GB" dirty="0">
              <a:solidFill>
                <a:schemeClr val="bg1"/>
              </a:solidFill>
              <a:latin typeface="Angsana New" charset="0"/>
              <a:ea typeface="Angsana New" charset="0"/>
              <a:cs typeface="Angsana New" charset="0"/>
            </a:endParaRPr>
          </a:p>
        </p:txBody>
      </p:sp>
      <p:sp>
        <p:nvSpPr>
          <p:cNvPr id="27" name="Content Placeholder 2"/>
          <p:cNvSpPr txBox="1">
            <a:spLocks/>
          </p:cNvSpPr>
          <p:nvPr/>
        </p:nvSpPr>
        <p:spPr>
          <a:xfrm>
            <a:off x="9642468" y="4430286"/>
            <a:ext cx="1760474" cy="698678"/>
          </a:xfrm>
          <a:prstGeom prst="rect">
            <a:avLst/>
          </a:prstGeom>
          <a:solidFill>
            <a:schemeClr val="accent4"/>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smtClean="0">
                <a:solidFill>
                  <a:schemeClr val="bg1"/>
                </a:solidFill>
                <a:latin typeface="Angsana New" charset="0"/>
                <a:ea typeface="Angsana New" charset="0"/>
                <a:cs typeface="Angsana New" charset="0"/>
              </a:rPr>
              <a:t>best offer regarding distance</a:t>
            </a:r>
            <a:endParaRPr lang="en-GB" sz="2200" dirty="0">
              <a:solidFill>
                <a:schemeClr val="bg1"/>
              </a:solidFill>
              <a:latin typeface="Angsana New" charset="0"/>
              <a:ea typeface="Angsana New" charset="0"/>
              <a:cs typeface="Angsana New" charset="0"/>
            </a:endParaRPr>
          </a:p>
        </p:txBody>
      </p:sp>
      <p:sp>
        <p:nvSpPr>
          <p:cNvPr id="28" name="Content Placeholder 2"/>
          <p:cNvSpPr txBox="1">
            <a:spLocks/>
          </p:cNvSpPr>
          <p:nvPr/>
        </p:nvSpPr>
        <p:spPr>
          <a:xfrm>
            <a:off x="9642467" y="5237757"/>
            <a:ext cx="1735315" cy="697422"/>
          </a:xfrm>
          <a:prstGeom prst="rect">
            <a:avLst/>
          </a:prstGeom>
          <a:solidFill>
            <a:schemeClr val="accent4"/>
          </a:solidFill>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bg1"/>
                </a:solidFill>
                <a:latin typeface="Angsana New" charset="0"/>
                <a:ea typeface="Angsana New" charset="0"/>
                <a:cs typeface="Angsana New" charset="0"/>
              </a:rPr>
              <a:t>settles within certain limits</a:t>
            </a:r>
            <a:endParaRPr lang="en-GB" dirty="0">
              <a:solidFill>
                <a:schemeClr val="bg1"/>
              </a:solidFill>
              <a:latin typeface="Angsana New" charset="0"/>
              <a:ea typeface="Angsana New" charset="0"/>
              <a:cs typeface="Angsana New" charset="0"/>
            </a:endParaRPr>
          </a:p>
        </p:txBody>
      </p:sp>
    </p:spTree>
    <p:extLst>
      <p:ext uri="{BB962C8B-B14F-4D97-AF65-F5344CB8AC3E}">
        <p14:creationId xmlns:p14="http://schemas.microsoft.com/office/powerpoint/2010/main" val="133125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smtClean="0">
                <a:solidFill>
                  <a:schemeClr val="accent4"/>
                </a:solidFill>
                <a:latin typeface="Angsana New" charset="0"/>
                <a:ea typeface="Angsana New" charset="0"/>
                <a:cs typeface="Angsana New" charset="0"/>
              </a:rPr>
              <a:t>Other Mechanisms</a:t>
            </a:r>
            <a:endParaRPr lang="en-US" dirty="0"/>
          </a:p>
        </p:txBody>
      </p:sp>
      <p:graphicFrame>
        <p:nvGraphicFramePr>
          <p:cNvPr id="10" name="Table 9"/>
          <p:cNvGraphicFramePr>
            <a:graphicFrameLocks noGrp="1"/>
          </p:cNvGraphicFramePr>
          <p:nvPr/>
        </p:nvGraphicFramePr>
        <p:xfrm>
          <a:off x="5683250" y="3537744"/>
          <a:ext cx="825500" cy="203200"/>
        </p:xfrm>
        <a:graphic>
          <a:graphicData uri="http://schemas.openxmlformats.org/drawingml/2006/table">
            <a:tbl>
              <a:tblPr/>
              <a:tblGrid>
                <a:gridCol w="825500"/>
              </a:tblGrid>
              <a:tr h="203200">
                <a:tc>
                  <a:txBody>
                    <a:bodyPr/>
                    <a:lstStyle/>
                    <a:p>
                      <a:pPr algn="l" fontAlgn="b"/>
                      <a:endParaRPr lang="cs-CZ" sz="12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bl>
          </a:graphicData>
        </a:graphic>
      </p:graphicFrame>
      <p:graphicFrame>
        <p:nvGraphicFramePr>
          <p:cNvPr id="11" name="Table 10"/>
          <p:cNvGraphicFramePr>
            <a:graphicFrameLocks noGrp="1"/>
          </p:cNvGraphicFramePr>
          <p:nvPr/>
        </p:nvGraphicFramePr>
        <p:xfrm>
          <a:off x="5270500" y="3710464"/>
          <a:ext cx="1651000" cy="574040"/>
        </p:xfrm>
        <a:graphic>
          <a:graphicData uri="http://schemas.openxmlformats.org/drawingml/2006/table">
            <a:tbl>
              <a:tblPr/>
              <a:tblGrid>
                <a:gridCol w="1651000"/>
              </a:tblGrid>
              <a:tr h="203200">
                <a:tc>
                  <a:txBody>
                    <a:bodyPr/>
                    <a:lstStyle/>
                    <a:p>
                      <a:endParaRPr lang="en-US"/>
                    </a:p>
                  </a:txBody>
                  <a:tcPr marL="12700" marR="12700" marT="12700" marB="0" anchor="b">
                    <a:lnL>
                      <a:noFill/>
                    </a:lnL>
                    <a:lnR>
                      <a:noFill/>
                    </a:lnR>
                    <a:lnT>
                      <a:noFill/>
                    </a:lnT>
                    <a:lnB>
                      <a:noFill/>
                    </a:lnB>
                  </a:tcPr>
                </a:tc>
              </a:tr>
              <a:tr h="203200">
                <a:tc>
                  <a:txBody>
                    <a:bodyPr/>
                    <a:lstStyle/>
                    <a:p>
                      <a:endParaRPr lang="en-US" dirty="0"/>
                    </a:p>
                  </a:txBody>
                  <a:tcPr marL="12700" marR="12700" marT="12700" marB="0" anchor="b">
                    <a:lnL>
                      <a:noFill/>
                    </a:lnL>
                    <a:lnR>
                      <a:noFill/>
                    </a:lnR>
                    <a:lnT>
                      <a:noFill/>
                    </a:lnT>
                    <a:lnB>
                      <a:noFill/>
                    </a:lnB>
                  </a:tcPr>
                </a:tc>
              </a:tr>
            </a:tbl>
          </a:graphicData>
        </a:graphic>
      </p:graphicFrame>
      <p:graphicFrame>
        <p:nvGraphicFramePr>
          <p:cNvPr id="12" name="Table 11"/>
          <p:cNvGraphicFramePr>
            <a:graphicFrameLocks noGrp="1"/>
          </p:cNvGraphicFramePr>
          <p:nvPr/>
        </p:nvGraphicFramePr>
        <p:xfrm>
          <a:off x="5683250" y="3622834"/>
          <a:ext cx="825500" cy="574040"/>
        </p:xfrm>
        <a:graphic>
          <a:graphicData uri="http://schemas.openxmlformats.org/drawingml/2006/table">
            <a:tbl>
              <a:tblPr/>
              <a:tblGrid>
                <a:gridCol w="825500"/>
              </a:tblGrid>
              <a:tr h="203200">
                <a:tc>
                  <a:txBody>
                    <a:bodyPr/>
                    <a:lstStyle/>
                    <a:p>
                      <a:endParaRPr lang="en-US"/>
                    </a:p>
                  </a:txBody>
                  <a:tcPr marL="12700" marR="12700" marT="12700" marB="0" anchor="b">
                    <a:lnL>
                      <a:noFill/>
                    </a:lnL>
                    <a:lnR>
                      <a:noFill/>
                    </a:lnR>
                    <a:lnT>
                      <a:noFill/>
                    </a:lnT>
                    <a:lnB>
                      <a:noFill/>
                    </a:lnB>
                  </a:tcPr>
                </a:tc>
              </a:tr>
              <a:tr h="203200">
                <a:tc>
                  <a:txBody>
                    <a:bodyPr/>
                    <a:lstStyle/>
                    <a:p>
                      <a:endParaRPr lang="en-US" dirty="0"/>
                    </a:p>
                  </a:txBody>
                  <a:tcPr marL="12700" marR="12700" marT="12700" marB="0" anchor="b">
                    <a:lnL>
                      <a:noFill/>
                    </a:lnL>
                    <a:lnR>
                      <a:noFill/>
                    </a:lnR>
                    <a:lnT>
                      <a:noFill/>
                    </a:lnT>
                    <a:lnB>
                      <a:noFill/>
                    </a:lnB>
                  </a:tcPr>
                </a:tc>
              </a:tr>
            </a:tbl>
          </a:graphicData>
        </a:graphic>
      </p:graphicFrame>
      <p:sp>
        <p:nvSpPr>
          <p:cNvPr id="13"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smtClean="0">
                <a:solidFill>
                  <a:schemeClr val="accent4"/>
                </a:solidFill>
                <a:latin typeface="Angsana New" charset="0"/>
                <a:ea typeface="Angsana New" charset="0"/>
                <a:cs typeface="Angsana New" charset="0"/>
              </a:rPr>
              <a:t>How are our agents created?</a:t>
            </a:r>
          </a:p>
          <a:p>
            <a:pPr marL="0" indent="0" algn="just">
              <a:lnSpc>
                <a:spcPct val="100000"/>
              </a:lnSpc>
              <a:spcBef>
                <a:spcPts val="0"/>
              </a:spcBef>
              <a:buFont typeface="Arial"/>
              <a:buNone/>
            </a:pPr>
            <a:r>
              <a:rPr lang="en-GB" dirty="0" smtClean="0">
                <a:solidFill>
                  <a:schemeClr val="bg1">
                    <a:lumMod val="95000"/>
                  </a:schemeClr>
                </a:solidFill>
                <a:latin typeface="Angsana New" charset="0"/>
                <a:ea typeface="Angsana New" charset="0"/>
                <a:cs typeface="Angsana New" charset="0"/>
              </a:rPr>
              <a:t>In order to determine agents, when running the project, there are 2 possibilities considering different configuration files:</a:t>
            </a:r>
          </a:p>
          <a:p>
            <a:pPr algn="just">
              <a:lnSpc>
                <a:spcPct val="100000"/>
              </a:lnSpc>
              <a:spcBef>
                <a:spcPts val="0"/>
              </a:spcBef>
              <a:buFont typeface="Wingdings" charset="2"/>
              <a:buChar char="Ø"/>
            </a:pPr>
            <a:r>
              <a:rPr lang="en-GB" dirty="0" smtClean="0">
                <a:solidFill>
                  <a:schemeClr val="bg1">
                    <a:lumMod val="95000"/>
                  </a:schemeClr>
                </a:solidFill>
                <a:latin typeface="Angsana New" charset="0"/>
                <a:ea typeface="Angsana New" charset="0"/>
                <a:cs typeface="Angsana New" charset="0"/>
              </a:rPr>
              <a:t>Randomize agents		</a:t>
            </a:r>
            <a:r>
              <a:rPr lang="en-GB" dirty="0" err="1" smtClean="0">
                <a:solidFill>
                  <a:schemeClr val="accent4">
                    <a:lumMod val="20000"/>
                    <a:lumOff val="80000"/>
                  </a:schemeClr>
                </a:solidFill>
                <a:latin typeface="Angsana New" charset="0"/>
                <a:ea typeface="Angsana New" charset="0"/>
                <a:cs typeface="Angsana New" charset="0"/>
              </a:rPr>
              <a:t>random.csv</a:t>
            </a:r>
            <a:endParaRPr lang="en-GB" dirty="0" smtClean="0">
              <a:solidFill>
                <a:schemeClr val="accent4">
                  <a:lumMod val="20000"/>
                  <a:lumOff val="80000"/>
                </a:schemeClr>
              </a:solidFill>
              <a:latin typeface="Angsana New" charset="0"/>
              <a:ea typeface="Angsana New" charset="0"/>
              <a:cs typeface="Angsana New" charset="0"/>
            </a:endParaRPr>
          </a:p>
          <a:p>
            <a:pPr algn="just">
              <a:lnSpc>
                <a:spcPct val="100000"/>
              </a:lnSpc>
              <a:spcBef>
                <a:spcPts val="0"/>
              </a:spcBef>
              <a:buFont typeface="Wingdings" charset="2"/>
              <a:buChar char="Ø"/>
            </a:pPr>
            <a:r>
              <a:rPr lang="en-GB" dirty="0" smtClean="0">
                <a:solidFill>
                  <a:schemeClr val="bg1">
                    <a:lumMod val="95000"/>
                  </a:schemeClr>
                </a:solidFill>
                <a:latin typeface="Angsana New" charset="0"/>
                <a:ea typeface="Angsana New" charset="0"/>
                <a:cs typeface="Angsana New" charset="0"/>
              </a:rPr>
              <a:t>Set specific agents		</a:t>
            </a:r>
            <a:r>
              <a:rPr lang="en-GB" dirty="0" err="1" smtClean="0">
                <a:solidFill>
                  <a:schemeClr val="accent4">
                    <a:lumMod val="20000"/>
                    <a:lumOff val="80000"/>
                  </a:schemeClr>
                </a:solidFill>
                <a:latin typeface="Angsana New" charset="0"/>
                <a:ea typeface="Angsana New" charset="0"/>
                <a:cs typeface="Angsana New" charset="0"/>
              </a:rPr>
              <a:t>cars.csv</a:t>
            </a:r>
            <a:r>
              <a:rPr lang="en-GB" dirty="0" smtClean="0">
                <a:solidFill>
                  <a:schemeClr val="accent4">
                    <a:lumMod val="20000"/>
                    <a:lumOff val="80000"/>
                  </a:schemeClr>
                </a:solidFill>
                <a:latin typeface="Angsana New" charset="0"/>
                <a:ea typeface="Angsana New" charset="0"/>
                <a:cs typeface="Angsana New" charset="0"/>
              </a:rPr>
              <a:t> </a:t>
            </a:r>
            <a:r>
              <a:rPr lang="en-GB" dirty="0" smtClean="0">
                <a:solidFill>
                  <a:schemeClr val="bg1">
                    <a:lumMod val="95000"/>
                  </a:schemeClr>
                </a:solidFill>
                <a:latin typeface="Angsana New" charset="0"/>
                <a:ea typeface="Angsana New" charset="0"/>
                <a:cs typeface="Angsana New" charset="0"/>
              </a:rPr>
              <a:t>and </a:t>
            </a:r>
            <a:r>
              <a:rPr lang="en-GB" dirty="0" err="1" smtClean="0">
                <a:solidFill>
                  <a:schemeClr val="accent4">
                    <a:lumMod val="20000"/>
                    <a:lumOff val="80000"/>
                  </a:schemeClr>
                </a:solidFill>
                <a:latin typeface="Angsana New" charset="0"/>
                <a:ea typeface="Angsana New" charset="0"/>
                <a:cs typeface="Angsana New" charset="0"/>
              </a:rPr>
              <a:t>lots.csv</a:t>
            </a:r>
            <a:endParaRPr lang="en-GB" dirty="0" smtClean="0">
              <a:solidFill>
                <a:schemeClr val="accent4">
                  <a:lumMod val="20000"/>
                  <a:lumOff val="80000"/>
                </a:schemeClr>
              </a:solidFill>
              <a:latin typeface="Angsana New" charset="0"/>
              <a:ea typeface="Angsana New" charset="0"/>
              <a:cs typeface="Angsana New" charset="0"/>
            </a:endParaRPr>
          </a:p>
        </p:txBody>
      </p:sp>
      <p:sp>
        <p:nvSpPr>
          <p:cNvPr id="15"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smtClean="0">
              <a:solidFill>
                <a:schemeClr val="accent4">
                  <a:lumMod val="20000"/>
                  <a:lumOff val="80000"/>
                </a:schemeClr>
              </a:solidFill>
              <a:latin typeface="Angsana New" charset="0"/>
              <a:ea typeface="Angsana New" charset="0"/>
              <a:cs typeface="Angsana New" charset="0"/>
            </a:endParaRPr>
          </a:p>
        </p:txBody>
      </p:sp>
      <p:sp>
        <p:nvSpPr>
          <p:cNvPr id="16" name="Content Placeholder 2"/>
          <p:cNvSpPr txBox="1">
            <a:spLocks/>
          </p:cNvSpPr>
          <p:nvPr/>
        </p:nvSpPr>
        <p:spPr>
          <a:xfrm>
            <a:off x="838200" y="1600496"/>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smtClean="0">
              <a:solidFill>
                <a:schemeClr val="accent4">
                  <a:lumMod val="20000"/>
                  <a:lumOff val="80000"/>
                </a:schemeClr>
              </a:solidFill>
              <a:latin typeface="Angsana New" charset="0"/>
              <a:ea typeface="Angsana New" charset="0"/>
              <a:cs typeface="Angsana New" charset="0"/>
            </a:endParaRPr>
          </a:p>
        </p:txBody>
      </p:sp>
      <p:sp>
        <p:nvSpPr>
          <p:cNvPr id="18" name="TextBox 17"/>
          <p:cNvSpPr txBox="1"/>
          <p:nvPr/>
        </p:nvSpPr>
        <p:spPr>
          <a:xfrm>
            <a:off x="838200" y="3710464"/>
            <a:ext cx="5253625" cy="2123658"/>
          </a:xfrm>
          <a:prstGeom prst="rect">
            <a:avLst/>
          </a:prstGeom>
          <a:noFill/>
        </p:spPr>
        <p:txBody>
          <a:bodyPr wrap="square" rtlCol="0">
            <a:spAutoFit/>
          </a:bodyPr>
          <a:lstStyle/>
          <a:p>
            <a:pPr algn="just"/>
            <a:r>
              <a:rPr lang="en-GB" sz="2800" dirty="0">
                <a:solidFill>
                  <a:schemeClr val="accent4">
                    <a:lumMod val="20000"/>
                    <a:lumOff val="80000"/>
                  </a:schemeClr>
                </a:solidFill>
                <a:latin typeface="Angsana New" charset="0"/>
                <a:ea typeface="Angsana New" charset="0"/>
                <a:cs typeface="Angsana New" charset="0"/>
              </a:rPr>
              <a:t>r</a:t>
            </a:r>
            <a:r>
              <a:rPr lang="cs-CZ" sz="2800" dirty="0" err="1" smtClean="0">
                <a:solidFill>
                  <a:schemeClr val="accent4">
                    <a:lumMod val="20000"/>
                    <a:lumOff val="80000"/>
                  </a:schemeClr>
                </a:solidFill>
                <a:latin typeface="Angsana New" charset="0"/>
                <a:ea typeface="Angsana New" charset="0"/>
                <a:cs typeface="Angsana New" charset="0"/>
              </a:rPr>
              <a:t>andom.csv</a:t>
            </a:r>
            <a:endParaRPr lang="cs-CZ" sz="2800" dirty="0" smtClean="0">
              <a:solidFill>
                <a:schemeClr val="accent4">
                  <a:lumMod val="20000"/>
                  <a:lumOff val="80000"/>
                </a:schemeClr>
              </a:solidFill>
              <a:latin typeface="Angsana New" charset="0"/>
              <a:ea typeface="Angsana New" charset="0"/>
              <a:cs typeface="Angsana New" charset="0"/>
            </a:endParaRPr>
          </a:p>
          <a:p>
            <a:pPr algn="just"/>
            <a:endParaRPr lang="cs-CZ" sz="20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c</a:t>
            </a:r>
            <a:r>
              <a:rPr lang="cs-CZ" sz="2800" dirty="0" err="1" smtClean="0">
                <a:solidFill>
                  <a:schemeClr val="accent4">
                    <a:lumMod val="20000"/>
                    <a:lumOff val="80000"/>
                  </a:schemeClr>
                </a:solidFill>
                <a:latin typeface="Angsana New" charset="0"/>
                <a:ea typeface="Angsana New" charset="0"/>
                <a:cs typeface="Angsana New" charset="0"/>
              </a:rPr>
              <a:t>ars.csv</a:t>
            </a:r>
            <a:endParaRPr lang="cs-CZ" sz="2800" dirty="0" smtClean="0">
              <a:solidFill>
                <a:schemeClr val="accent4">
                  <a:lumMod val="20000"/>
                  <a:lumOff val="80000"/>
                </a:schemeClr>
              </a:solidFill>
              <a:latin typeface="Angsana New" charset="0"/>
              <a:ea typeface="Angsana New" charset="0"/>
              <a:cs typeface="Angsana New" charset="0"/>
            </a:endParaRPr>
          </a:p>
          <a:p>
            <a:pPr algn="just"/>
            <a:endParaRPr lang="cs-CZ" sz="28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l</a:t>
            </a:r>
            <a:r>
              <a:rPr lang="cs-CZ" sz="2800" dirty="0" err="1" smtClean="0">
                <a:solidFill>
                  <a:schemeClr val="accent4">
                    <a:lumMod val="20000"/>
                    <a:lumOff val="80000"/>
                  </a:schemeClr>
                </a:solidFill>
                <a:latin typeface="Angsana New" charset="0"/>
                <a:ea typeface="Angsana New" charset="0"/>
                <a:cs typeface="Angsana New" charset="0"/>
              </a:rPr>
              <a:t>ots.csv</a:t>
            </a:r>
            <a:endParaRPr lang="cs-CZ" sz="2800" dirty="0">
              <a:solidFill>
                <a:schemeClr val="accent4">
                  <a:lumMod val="20000"/>
                  <a:lumOff val="80000"/>
                </a:schemeClr>
              </a:solidFill>
              <a:latin typeface="Angsana New" charset="0"/>
              <a:ea typeface="Angsana New" charset="0"/>
              <a:cs typeface="Angsana New" charset="0"/>
            </a:endParaRPr>
          </a:p>
        </p:txBody>
      </p:sp>
      <p:sp>
        <p:nvSpPr>
          <p:cNvPr id="19" name="TextBox 18"/>
          <p:cNvSpPr txBox="1"/>
          <p:nvPr/>
        </p:nvSpPr>
        <p:spPr>
          <a:xfrm>
            <a:off x="4835047" y="3765755"/>
            <a:ext cx="6579993" cy="2677656"/>
          </a:xfrm>
          <a:prstGeom prst="rect">
            <a:avLst/>
          </a:prstGeom>
          <a:noFill/>
        </p:spPr>
        <p:txBody>
          <a:bodyPr wrap="square" rtlCol="0">
            <a:spAutoFit/>
          </a:bodyPr>
          <a:lstStyle/>
          <a:p>
            <a:pPr algn="just"/>
            <a:r>
              <a:rPr lang="en-GB" sz="2800" dirty="0" smtClean="0">
                <a:solidFill>
                  <a:schemeClr val="bg1">
                    <a:lumMod val="95000"/>
                  </a:schemeClr>
                </a:solidFill>
                <a:latin typeface="Angsana New" charset="0"/>
                <a:ea typeface="Angsana New" charset="0"/>
                <a:cs typeface="Angsana New" charset="0"/>
              </a:rPr>
              <a:t>These configuration files essentially hold a sequence of numbers or tags that correlate to parameters of the proposals such as </a:t>
            </a:r>
            <a:r>
              <a:rPr lang="en-GB" sz="2800" dirty="0" smtClean="0">
                <a:solidFill>
                  <a:schemeClr val="accent4">
                    <a:lumMod val="20000"/>
                    <a:lumOff val="80000"/>
                  </a:schemeClr>
                </a:solidFill>
                <a:latin typeface="Angsana New" charset="0"/>
                <a:ea typeface="Angsana New" charset="0"/>
                <a:cs typeface="Angsana New" charset="0"/>
              </a:rPr>
              <a:t>cost </a:t>
            </a:r>
            <a:r>
              <a:rPr lang="en-GB" sz="2800" dirty="0" smtClean="0">
                <a:solidFill>
                  <a:schemeClr val="bg1">
                    <a:lumMod val="95000"/>
                  </a:schemeClr>
                </a:solidFill>
                <a:latin typeface="Angsana New" charset="0"/>
                <a:ea typeface="Angsana New" charset="0"/>
                <a:cs typeface="Angsana New" charset="0"/>
              </a:rPr>
              <a:t>and </a:t>
            </a:r>
            <a:r>
              <a:rPr lang="en-GB" sz="2800" dirty="0" smtClean="0">
                <a:solidFill>
                  <a:schemeClr val="accent4">
                    <a:lumMod val="20000"/>
                    <a:lumOff val="80000"/>
                  </a:schemeClr>
                </a:solidFill>
                <a:latin typeface="Angsana New" charset="0"/>
                <a:ea typeface="Angsana New" charset="0"/>
                <a:cs typeface="Angsana New" charset="0"/>
              </a:rPr>
              <a:t>distance</a:t>
            </a:r>
            <a:r>
              <a:rPr lang="en-GB" sz="2800" dirty="0" smtClean="0">
                <a:solidFill>
                  <a:schemeClr val="bg1">
                    <a:lumMod val="95000"/>
                  </a:schemeClr>
                </a:solidFill>
                <a:latin typeface="Angsana New" charset="0"/>
                <a:ea typeface="Angsana New" charset="0"/>
                <a:cs typeface="Angsana New" charset="0"/>
              </a:rPr>
              <a:t> bounds or </a:t>
            </a:r>
            <a:r>
              <a:rPr lang="en-GB" sz="2800" dirty="0" smtClean="0">
                <a:solidFill>
                  <a:schemeClr val="accent4">
                    <a:lumMod val="20000"/>
                    <a:lumOff val="80000"/>
                  </a:schemeClr>
                </a:solidFill>
                <a:latin typeface="Angsana New" charset="0"/>
                <a:ea typeface="Angsana New" charset="0"/>
                <a:cs typeface="Angsana New" charset="0"/>
              </a:rPr>
              <a:t>type of spot</a:t>
            </a:r>
            <a:r>
              <a:rPr lang="en-GB" sz="2800" dirty="0" smtClean="0">
                <a:solidFill>
                  <a:schemeClr val="bg1">
                    <a:lumMod val="95000"/>
                  </a:schemeClr>
                </a:solidFill>
                <a:latin typeface="Angsana New" charset="0"/>
                <a:ea typeface="Angsana New" charset="0"/>
                <a:cs typeface="Angsana New" charset="0"/>
              </a:rPr>
              <a:t>, parameters relating to time a </a:t>
            </a:r>
            <a:r>
              <a:rPr lang="en-GB" sz="2800" dirty="0" smtClean="0">
                <a:solidFill>
                  <a:schemeClr val="accent4">
                    <a:lumMod val="20000"/>
                    <a:lumOff val="80000"/>
                  </a:schemeClr>
                </a:solidFill>
                <a:latin typeface="Angsana New" charset="0"/>
                <a:ea typeface="Angsana New" charset="0"/>
                <a:cs typeface="Angsana New" charset="0"/>
              </a:rPr>
              <a:t>Car</a:t>
            </a:r>
            <a:r>
              <a:rPr lang="en-GB" sz="2800" dirty="0" smtClean="0">
                <a:solidFill>
                  <a:schemeClr val="bg1">
                    <a:lumMod val="95000"/>
                  </a:schemeClr>
                </a:solidFill>
                <a:latin typeface="Angsana New" charset="0"/>
                <a:ea typeface="Angsana New" charset="0"/>
                <a:cs typeface="Angsana New" charset="0"/>
              </a:rPr>
              <a:t> is allowed to spend in a </a:t>
            </a:r>
            <a:r>
              <a:rPr lang="en-GB" sz="2800" dirty="0" smtClean="0">
                <a:solidFill>
                  <a:schemeClr val="accent4">
                    <a:lumMod val="20000"/>
                    <a:lumOff val="80000"/>
                  </a:schemeClr>
                </a:solidFill>
                <a:latin typeface="Angsana New" charset="0"/>
                <a:ea typeface="Angsana New" charset="0"/>
                <a:cs typeface="Angsana New" charset="0"/>
              </a:rPr>
              <a:t>Parking Lot</a:t>
            </a:r>
            <a:r>
              <a:rPr lang="en-GB" sz="2800" dirty="0" smtClean="0">
                <a:solidFill>
                  <a:schemeClr val="bg1">
                    <a:lumMod val="95000"/>
                  </a:schemeClr>
                </a:solidFill>
                <a:latin typeface="Angsana New" charset="0"/>
                <a:ea typeface="Angsana New" charset="0"/>
                <a:cs typeface="Angsana New" charset="0"/>
              </a:rPr>
              <a:t> and so on.</a:t>
            </a:r>
          </a:p>
          <a:p>
            <a:pPr algn="just"/>
            <a:r>
              <a:rPr lang="en-GB" sz="2800" dirty="0" smtClean="0">
                <a:solidFill>
                  <a:schemeClr val="bg1">
                    <a:lumMod val="95000"/>
                  </a:schemeClr>
                </a:solidFill>
                <a:latin typeface="Angsana New" charset="0"/>
                <a:ea typeface="Angsana New" charset="0"/>
                <a:cs typeface="Angsana New" charset="0"/>
              </a:rPr>
              <a:t>For easier understanding, all csv files have the meaning of each number/tag stated in the beginning.</a:t>
            </a:r>
            <a:endParaRPr lang="en-GB" sz="2800" dirty="0">
              <a:solidFill>
                <a:schemeClr val="bg1">
                  <a:lumMod val="95000"/>
                </a:schemeClr>
              </a:solidFill>
              <a:latin typeface="Angsana New" charset="0"/>
              <a:ea typeface="Angsana New" charset="0"/>
              <a:cs typeface="Angsana New" charset="0"/>
            </a:endParaRP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t="74742" r="54895" b="2510"/>
          <a:stretch/>
        </p:blipFill>
        <p:spPr>
          <a:xfrm>
            <a:off x="899440" y="5744302"/>
            <a:ext cx="1403437" cy="430466"/>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t="94263"/>
          <a:stretch/>
        </p:blipFill>
        <p:spPr>
          <a:xfrm>
            <a:off x="899440" y="4176672"/>
            <a:ext cx="3746500" cy="236791"/>
          </a:xfrm>
          <a:prstGeom prst="rect">
            <a:avLst/>
          </a:prstGeom>
        </p:spPr>
      </p:pic>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77197" r="52925" b="1602"/>
          <a:stretch/>
        </p:blipFill>
        <p:spPr>
          <a:xfrm>
            <a:off x="899440" y="4879629"/>
            <a:ext cx="1787568" cy="398507"/>
          </a:xfrm>
          <a:prstGeom prst="rect">
            <a:avLst/>
          </a:prstGeom>
        </p:spPr>
      </p:pic>
    </p:spTree>
    <p:extLst>
      <p:ext uri="{BB962C8B-B14F-4D97-AF65-F5344CB8AC3E}">
        <p14:creationId xmlns:p14="http://schemas.microsoft.com/office/powerpoint/2010/main" val="673903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801666"/>
            <a:ext cx="10515600" cy="5375297"/>
          </a:xfrm>
        </p:spPr>
        <p:txBody>
          <a:bodyPr>
            <a:normAutofit/>
          </a:bodyPr>
          <a:lstStyle/>
          <a:p>
            <a:pPr marL="0" indent="0" algn="just">
              <a:lnSpc>
                <a:spcPct val="100000"/>
              </a:lnSpc>
              <a:spcBef>
                <a:spcPts val="0"/>
              </a:spcBef>
              <a:buNone/>
            </a:pPr>
            <a:r>
              <a:rPr lang="en-GB" dirty="0">
                <a:solidFill>
                  <a:schemeClr val="accent4"/>
                </a:solidFill>
                <a:latin typeface="Angsana New" charset="0"/>
                <a:ea typeface="Angsana New" charset="0"/>
                <a:cs typeface="Angsana New" charset="0"/>
              </a:rPr>
              <a:t>What are some important controlling aspects</a:t>
            </a:r>
            <a:r>
              <a:rPr lang="en-GB" dirty="0" smtClean="0">
                <a:solidFill>
                  <a:schemeClr val="accent4"/>
                </a:solidFill>
                <a:latin typeface="Angsana New" charset="0"/>
                <a:ea typeface="Angsana New" charset="0"/>
                <a:cs typeface="Angsana New" charset="0"/>
              </a:rPr>
              <a:t>?</a:t>
            </a:r>
            <a:endParaRPr lang="en-GB" dirty="0" smtClean="0">
              <a:solidFill>
                <a:schemeClr val="bg1">
                  <a:lumMod val="95000"/>
                </a:schemeClr>
              </a:solidFill>
              <a:latin typeface="Angsana New" charset="0"/>
              <a:ea typeface="Angsana New" charset="0"/>
              <a:cs typeface="Angsana New" charset="0"/>
            </a:endParaRPr>
          </a:p>
          <a:p>
            <a:pPr marL="0" indent="0" algn="r">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Controlling aspects are set in </a:t>
            </a:r>
            <a:r>
              <a:rPr lang="en-GB" dirty="0" err="1" smtClean="0">
                <a:solidFill>
                  <a:schemeClr val="accent4">
                    <a:lumMod val="20000"/>
                    <a:lumOff val="80000"/>
                  </a:schemeClr>
                </a:solidFill>
                <a:latin typeface="Angsana New" charset="0"/>
                <a:ea typeface="Angsana New" charset="0"/>
                <a:cs typeface="Angsana New" charset="0"/>
              </a:rPr>
              <a:t>RunAgents.java</a:t>
            </a:r>
            <a:r>
              <a:rPr lang="en-GB" dirty="0" smtClean="0">
                <a:solidFill>
                  <a:schemeClr val="accent4">
                    <a:lumMod val="20000"/>
                    <a:lumOff val="80000"/>
                  </a:schemeClr>
                </a:solidFill>
                <a:latin typeface="Angsana New" charset="0"/>
                <a:ea typeface="Angsana New" charset="0"/>
                <a:cs typeface="Angsana New" charset="0"/>
              </a:rPr>
              <a:t>:</a:t>
            </a:r>
          </a:p>
          <a:p>
            <a:pPr mar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As </a:t>
            </a:r>
            <a:r>
              <a:rPr lang="en-GB" dirty="0">
                <a:solidFill>
                  <a:schemeClr val="bg1">
                    <a:lumMod val="95000"/>
                  </a:schemeClr>
                </a:solidFill>
                <a:latin typeface="Angsana New" charset="0"/>
                <a:ea typeface="Angsana New" charset="0"/>
                <a:cs typeface="Angsana New" charset="0"/>
              </a:rPr>
              <a:t>agents are created, both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we check to make sure their coordinates never overlap</a:t>
            </a:r>
            <a:r>
              <a:rPr lang="en-GB" dirty="0" smtClean="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r>
              <a:rPr lang="en-GB" dirty="0" smtClean="0">
                <a:solidFill>
                  <a:schemeClr val="accent4">
                    <a:lumMod val="20000"/>
                    <a:lumOff val="80000"/>
                  </a:schemeClr>
                </a:solidFill>
                <a:latin typeface="Angsana New" charset="0"/>
                <a:ea typeface="Angsana New" charset="0"/>
                <a:cs typeface="Angsana New" charset="0"/>
              </a:rPr>
              <a:t>Car</a:t>
            </a:r>
            <a:r>
              <a:rPr lang="en-GB" dirty="0" smtClean="0">
                <a:solidFill>
                  <a:schemeClr val="bg1">
                    <a:lumMod val="95000"/>
                  </a:schemeClr>
                </a:solidFill>
                <a:latin typeface="Angsana New" charset="0"/>
                <a:ea typeface="Angsana New" charset="0"/>
                <a:cs typeface="Angsana New" charset="0"/>
              </a:rPr>
              <a:t> agents are put into a Linked Blocking Queue where they each await their turn for negotiation, </a:t>
            </a:r>
            <a:r>
              <a:rPr lang="en-GB" dirty="0" err="1" smtClean="0">
                <a:solidFill>
                  <a:schemeClr val="bg1">
                    <a:lumMod val="95000"/>
                  </a:schemeClr>
                </a:solidFill>
                <a:latin typeface="Angsana New" charset="0"/>
                <a:ea typeface="Angsana New" charset="0"/>
                <a:cs typeface="Angsana New" charset="0"/>
              </a:rPr>
              <a:t>i</a:t>
            </a:r>
            <a:r>
              <a:rPr lang="en-GB" dirty="0" smtClean="0">
                <a:solidFill>
                  <a:schemeClr val="bg1">
                    <a:lumMod val="95000"/>
                  </a:schemeClr>
                </a:solidFill>
                <a:latin typeface="Angsana New" charset="0"/>
                <a:ea typeface="Angsana New" charset="0"/>
                <a:cs typeface="Angsana New" charset="0"/>
              </a:rPr>
              <a:t>. e., their chance to become the Initiator.</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smtClean="0">
              <a:solidFill>
                <a:schemeClr val="bg1">
                  <a:lumMod val="95000"/>
                </a:schemeClr>
              </a:solidFill>
              <a:latin typeface="Angsana New" charset="0"/>
              <a:ea typeface="Angsana New" charset="0"/>
              <a:cs typeface="Angsana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83" y="5580897"/>
            <a:ext cx="85471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83" y="5131368"/>
            <a:ext cx="9880600" cy="3302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18" b="12476"/>
          <a:stretch/>
        </p:blipFill>
        <p:spPr>
          <a:xfrm>
            <a:off x="904483" y="2127833"/>
            <a:ext cx="9925833" cy="9466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483" y="3188790"/>
            <a:ext cx="10058400" cy="957942"/>
          </a:xfrm>
          <a:prstGeom prst="rect">
            <a:avLst/>
          </a:prstGeom>
        </p:spPr>
      </p:pic>
    </p:spTree>
    <p:extLst>
      <p:ext uri="{BB962C8B-B14F-4D97-AF65-F5344CB8AC3E}">
        <p14:creationId xmlns:p14="http://schemas.microsoft.com/office/powerpoint/2010/main" val="1446122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3031</TotalTime>
  <Words>1544</Words>
  <Application>Microsoft Macintosh PowerPoint</Application>
  <PresentationFormat>Widescreen</PresentationFormat>
  <Paragraphs>322</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Angsana New</vt:lpstr>
      <vt:lpstr>Calibri</vt:lpstr>
      <vt:lpstr>Calibri Light</vt:lpstr>
      <vt:lpstr>Courier New</vt:lpstr>
      <vt:lpstr>Wingdings</vt:lpstr>
      <vt:lpstr>Arial</vt:lpstr>
      <vt:lpstr>Office Theme</vt:lpstr>
      <vt:lpstr>Parking Spots Allocation</vt:lpstr>
      <vt:lpstr>Problem Description</vt:lpstr>
      <vt:lpstr>Global Scheme</vt:lpstr>
      <vt:lpstr>Protocols and Interaction</vt:lpstr>
      <vt:lpstr>PowerPoint Presentation</vt:lpstr>
      <vt:lpstr>PowerPoint Presentation</vt:lpstr>
      <vt:lpstr>Agents Architecture and Utilized Strategies</vt:lpstr>
      <vt:lpstr>Other Mechanisms</vt:lpstr>
      <vt:lpstr>PowerPoint Presentation</vt:lpstr>
      <vt:lpstr>Performed Experiments</vt:lpstr>
      <vt:lpstr>Results Analysis</vt:lpstr>
      <vt:lpstr>Conclusion</vt:lpstr>
      <vt:lpstr>PowerPoint Presentation</vt:lpstr>
      <vt:lpstr>Execution Examples</vt:lpstr>
      <vt:lpstr>PowerPoint Presentation</vt:lpstr>
      <vt:lpstr>PowerPoint Presentation</vt:lpstr>
      <vt:lpstr>Implemented Classes</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Spots Allocation</dc:title>
  <dc:creator>Maria Eduarda Santos Cunha</dc:creator>
  <cp:lastModifiedBy>Maria Eduarda Santos Cunha</cp:lastModifiedBy>
  <cp:revision>102</cp:revision>
  <dcterms:created xsi:type="dcterms:W3CDTF">2018-11-07T12:41:30Z</dcterms:created>
  <dcterms:modified xsi:type="dcterms:W3CDTF">2018-11-11T17:57:32Z</dcterms:modified>
</cp:coreProperties>
</file>